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 id="2147483698" r:id="rId3"/>
  </p:sldMasterIdLst>
  <p:notesMasterIdLst>
    <p:notesMasterId r:id="rId44"/>
  </p:notesMasterIdLst>
  <p:sldIdLst>
    <p:sldId id="256" r:id="rId4"/>
    <p:sldId id="570" r:id="rId5"/>
    <p:sldId id="526" r:id="rId6"/>
    <p:sldId id="387" r:id="rId7"/>
    <p:sldId id="539" r:id="rId8"/>
    <p:sldId id="532" r:id="rId9"/>
    <p:sldId id="519" r:id="rId10"/>
    <p:sldId id="522" r:id="rId11"/>
    <p:sldId id="474" r:id="rId12"/>
    <p:sldId id="507" r:id="rId13"/>
    <p:sldId id="350" r:id="rId14"/>
    <p:sldId id="536" r:id="rId15"/>
    <p:sldId id="294" r:id="rId16"/>
    <p:sldId id="573" r:id="rId17"/>
    <p:sldId id="574" r:id="rId18"/>
    <p:sldId id="531" r:id="rId19"/>
    <p:sldId id="415" r:id="rId20"/>
    <p:sldId id="451" r:id="rId21"/>
    <p:sldId id="456" r:id="rId22"/>
    <p:sldId id="453" r:id="rId23"/>
    <p:sldId id="516" r:id="rId24"/>
    <p:sldId id="533" r:id="rId25"/>
    <p:sldId id="561" r:id="rId26"/>
    <p:sldId id="534" r:id="rId27"/>
    <p:sldId id="540" r:id="rId28"/>
    <p:sldId id="499" r:id="rId29"/>
    <p:sldId id="524" r:id="rId30"/>
    <p:sldId id="527" r:id="rId31"/>
    <p:sldId id="269" r:id="rId32"/>
    <p:sldId id="529" r:id="rId33"/>
    <p:sldId id="528" r:id="rId34"/>
    <p:sldId id="541" r:id="rId35"/>
    <p:sldId id="566" r:id="rId36"/>
    <p:sldId id="563" r:id="rId37"/>
    <p:sldId id="542" r:id="rId38"/>
    <p:sldId id="425" r:id="rId39"/>
    <p:sldId id="543" r:id="rId40"/>
    <p:sldId id="569" r:id="rId41"/>
    <p:sldId id="452" r:id="rId42"/>
    <p:sldId id="530" r:id="rId43"/>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astair Daniel" initials="AD"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5FFE5"/>
    <a:srgbClr val="CCFFCC"/>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94" autoAdjust="0"/>
    <p:restoredTop sz="56271" autoAdjust="0"/>
  </p:normalViewPr>
  <p:slideViewPr>
    <p:cSldViewPr snapToGrid="0">
      <p:cViewPr varScale="1">
        <p:scale>
          <a:sx n="41" d="100"/>
          <a:sy n="41" d="100"/>
        </p:scale>
        <p:origin x="-2592" y="-104"/>
      </p:cViewPr>
      <p:guideLst>
        <p:guide orient="horz" pos="2160"/>
        <p:guide pos="312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commentAuthors" Target="commentAuthors.xml"/><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3C5497-BB97-4F2F-94FF-8BE3EB7219C1}"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lang="en-GB"/>
        </a:p>
      </dgm:t>
    </dgm:pt>
    <dgm:pt modelId="{E8B79E7C-77DC-481A-8030-8D56A2223ADC}">
      <dgm:prSet phldrT="[Text]"/>
      <dgm:spPr/>
      <dgm:t>
        <a:bodyPr/>
        <a:lstStyle/>
        <a:p>
          <a:r>
            <a:rPr lang="en-GB" b="1" dirty="0">
              <a:solidFill>
                <a:sysClr val="windowText" lastClr="000000"/>
              </a:solidFill>
            </a:rPr>
            <a:t>story</a:t>
          </a:r>
        </a:p>
      </dgm:t>
    </dgm:pt>
    <dgm:pt modelId="{4BB7C98A-A217-4763-A8D9-4E750C8E2E95}" type="parTrans" cxnId="{B59366E2-DFDA-43DB-82FE-17CEA18C1724}">
      <dgm:prSet/>
      <dgm:spPr/>
      <dgm:t>
        <a:bodyPr/>
        <a:lstStyle/>
        <a:p>
          <a:endParaRPr lang="en-GB" b="1">
            <a:solidFill>
              <a:sysClr val="windowText" lastClr="000000"/>
            </a:solidFill>
          </a:endParaRPr>
        </a:p>
      </dgm:t>
    </dgm:pt>
    <dgm:pt modelId="{B5533ABD-DF14-4388-BC60-C6DB47A57494}" type="sibTrans" cxnId="{B59366E2-DFDA-43DB-82FE-17CEA18C1724}">
      <dgm:prSet/>
      <dgm:spPr/>
      <dgm:t>
        <a:bodyPr/>
        <a:lstStyle/>
        <a:p>
          <a:endParaRPr lang="en-GB" b="1">
            <a:solidFill>
              <a:sysClr val="windowText" lastClr="000000"/>
            </a:solidFill>
          </a:endParaRPr>
        </a:p>
      </dgm:t>
    </dgm:pt>
    <dgm:pt modelId="{3C4CF9C0-7371-4957-B519-317C259B5EA9}">
      <dgm:prSet phldrT="[Text]"/>
      <dgm:spPr/>
      <dgm:t>
        <a:bodyPr/>
        <a:lstStyle/>
        <a:p>
          <a:r>
            <a:rPr lang="en-GB" b="1" dirty="0">
              <a:solidFill>
                <a:sysClr val="windowText" lastClr="000000"/>
              </a:solidFill>
            </a:rPr>
            <a:t>telling</a:t>
          </a:r>
        </a:p>
      </dgm:t>
    </dgm:pt>
    <dgm:pt modelId="{6F39388C-B265-4AEF-B18C-DE92E9B90389}" type="parTrans" cxnId="{23FE9DBC-65B5-4712-AFFF-1995C1727926}">
      <dgm:prSet/>
      <dgm:spPr/>
      <dgm:t>
        <a:bodyPr/>
        <a:lstStyle/>
        <a:p>
          <a:endParaRPr lang="en-GB" b="1">
            <a:solidFill>
              <a:sysClr val="windowText" lastClr="000000"/>
            </a:solidFill>
          </a:endParaRPr>
        </a:p>
      </dgm:t>
    </dgm:pt>
    <dgm:pt modelId="{5C2F6FD2-4A15-4C31-9C18-B492C4CF417F}" type="sibTrans" cxnId="{23FE9DBC-65B5-4712-AFFF-1995C1727926}">
      <dgm:prSet/>
      <dgm:spPr/>
      <dgm:t>
        <a:bodyPr/>
        <a:lstStyle/>
        <a:p>
          <a:endParaRPr lang="en-GB" b="1">
            <a:solidFill>
              <a:sysClr val="windowText" lastClr="000000"/>
            </a:solidFill>
          </a:endParaRPr>
        </a:p>
      </dgm:t>
    </dgm:pt>
    <dgm:pt modelId="{D5AE48B6-D008-480E-8131-6075B9ED3CB8}">
      <dgm:prSet phldrT="[Text]"/>
      <dgm:spPr/>
      <dgm:t>
        <a:bodyPr/>
        <a:lstStyle/>
        <a:p>
          <a:r>
            <a:rPr lang="en-GB" b="1" dirty="0">
              <a:solidFill>
                <a:sysClr val="windowText" lastClr="000000"/>
              </a:solidFill>
            </a:rPr>
            <a:t>reading</a:t>
          </a:r>
        </a:p>
      </dgm:t>
    </dgm:pt>
    <dgm:pt modelId="{FAA8E1F2-A833-4C7B-A210-351A7D883ED6}" type="parTrans" cxnId="{9AE39FFB-F793-4430-948A-27D313C87A18}">
      <dgm:prSet/>
      <dgm:spPr/>
      <dgm:t>
        <a:bodyPr/>
        <a:lstStyle/>
        <a:p>
          <a:endParaRPr lang="en-GB" b="1">
            <a:solidFill>
              <a:sysClr val="windowText" lastClr="000000"/>
            </a:solidFill>
          </a:endParaRPr>
        </a:p>
      </dgm:t>
    </dgm:pt>
    <dgm:pt modelId="{415F2237-2DBD-403F-BA61-A6B07A784661}" type="sibTrans" cxnId="{9AE39FFB-F793-4430-948A-27D313C87A18}">
      <dgm:prSet/>
      <dgm:spPr/>
      <dgm:t>
        <a:bodyPr/>
        <a:lstStyle/>
        <a:p>
          <a:endParaRPr lang="en-GB" b="1">
            <a:solidFill>
              <a:sysClr val="windowText" lastClr="000000"/>
            </a:solidFill>
          </a:endParaRPr>
        </a:p>
      </dgm:t>
    </dgm:pt>
    <dgm:pt modelId="{05C22A84-8117-4A55-9A78-13B3BA395D23}">
      <dgm:prSet phldrT="[Text]"/>
      <dgm:spPr/>
      <dgm:t>
        <a:bodyPr/>
        <a:lstStyle/>
        <a:p>
          <a:r>
            <a:rPr lang="en-GB" b="1" dirty="0">
              <a:solidFill>
                <a:sysClr val="windowText" lastClr="000000"/>
              </a:solidFill>
            </a:rPr>
            <a:t>reciting</a:t>
          </a:r>
        </a:p>
      </dgm:t>
    </dgm:pt>
    <dgm:pt modelId="{05F7434E-0D0B-4F8E-89EC-1CE1866A878B}" type="parTrans" cxnId="{E37A6C9D-8051-4823-B15F-AAE3EC7598BC}">
      <dgm:prSet/>
      <dgm:spPr/>
      <dgm:t>
        <a:bodyPr/>
        <a:lstStyle/>
        <a:p>
          <a:endParaRPr lang="en-GB" b="1">
            <a:solidFill>
              <a:sysClr val="windowText" lastClr="000000"/>
            </a:solidFill>
          </a:endParaRPr>
        </a:p>
      </dgm:t>
    </dgm:pt>
    <dgm:pt modelId="{2CEE06C1-11C9-4EB6-8393-C86DE61E3674}" type="sibTrans" cxnId="{E37A6C9D-8051-4823-B15F-AAE3EC7598BC}">
      <dgm:prSet/>
      <dgm:spPr/>
      <dgm:t>
        <a:bodyPr/>
        <a:lstStyle/>
        <a:p>
          <a:endParaRPr lang="en-GB" b="1">
            <a:solidFill>
              <a:sysClr val="windowText" lastClr="000000"/>
            </a:solidFill>
          </a:endParaRPr>
        </a:p>
      </dgm:t>
    </dgm:pt>
    <dgm:pt modelId="{FB181763-6E32-43EB-A020-C3BEA05B6AC6}">
      <dgm:prSet/>
      <dgm:spPr/>
      <dgm:t>
        <a:bodyPr/>
        <a:lstStyle/>
        <a:p>
          <a:r>
            <a:rPr lang="en-GB" b="1" dirty="0">
              <a:solidFill>
                <a:sysClr val="windowText" lastClr="000000"/>
              </a:solidFill>
            </a:rPr>
            <a:t>writing</a:t>
          </a:r>
        </a:p>
      </dgm:t>
    </dgm:pt>
    <dgm:pt modelId="{02B00147-2509-4BF2-B5C4-0353677F213B}" type="parTrans" cxnId="{D9D328E5-8BAA-47B8-AA69-CB13535714D8}">
      <dgm:prSet/>
      <dgm:spPr/>
      <dgm:t>
        <a:bodyPr/>
        <a:lstStyle/>
        <a:p>
          <a:endParaRPr lang="en-GB"/>
        </a:p>
      </dgm:t>
    </dgm:pt>
    <dgm:pt modelId="{80FF9319-112A-400B-99A1-5CF7052B3F08}" type="sibTrans" cxnId="{D9D328E5-8BAA-47B8-AA69-CB13535714D8}">
      <dgm:prSet/>
      <dgm:spPr/>
      <dgm:t>
        <a:bodyPr/>
        <a:lstStyle/>
        <a:p>
          <a:endParaRPr lang="en-GB"/>
        </a:p>
      </dgm:t>
    </dgm:pt>
    <dgm:pt modelId="{43291ED8-3B2E-4752-BAE6-77407A064F79}" type="pres">
      <dgm:prSet presAssocID="{FA3C5497-BB97-4F2F-94FF-8BE3EB7219C1}" presName="cycle" presStyleCnt="0">
        <dgm:presLayoutVars>
          <dgm:chMax val="1"/>
          <dgm:dir/>
          <dgm:animLvl val="ctr"/>
          <dgm:resizeHandles val="exact"/>
        </dgm:presLayoutVars>
      </dgm:prSet>
      <dgm:spPr/>
      <dgm:t>
        <a:bodyPr/>
        <a:lstStyle/>
        <a:p>
          <a:endParaRPr lang="en-US"/>
        </a:p>
      </dgm:t>
    </dgm:pt>
    <dgm:pt modelId="{6BFA5847-0C4A-4D2F-8057-5BDDE1E54098}" type="pres">
      <dgm:prSet presAssocID="{E8B79E7C-77DC-481A-8030-8D56A2223ADC}" presName="centerShape" presStyleLbl="node0" presStyleIdx="0" presStyleCnt="1"/>
      <dgm:spPr/>
      <dgm:t>
        <a:bodyPr/>
        <a:lstStyle/>
        <a:p>
          <a:endParaRPr lang="en-US"/>
        </a:p>
      </dgm:t>
    </dgm:pt>
    <dgm:pt modelId="{781EC6CF-BA64-43D8-BE61-55B3FB19F9C8}" type="pres">
      <dgm:prSet presAssocID="{6F39388C-B265-4AEF-B18C-DE92E9B90389}" presName="Name9" presStyleLbl="parChTrans1D2" presStyleIdx="0" presStyleCnt="4"/>
      <dgm:spPr/>
      <dgm:t>
        <a:bodyPr/>
        <a:lstStyle/>
        <a:p>
          <a:endParaRPr lang="en-US"/>
        </a:p>
      </dgm:t>
    </dgm:pt>
    <dgm:pt modelId="{95B9C553-0A84-4D07-B65F-801A9537D02A}" type="pres">
      <dgm:prSet presAssocID="{6F39388C-B265-4AEF-B18C-DE92E9B90389}" presName="connTx" presStyleLbl="parChTrans1D2" presStyleIdx="0" presStyleCnt="4"/>
      <dgm:spPr/>
      <dgm:t>
        <a:bodyPr/>
        <a:lstStyle/>
        <a:p>
          <a:endParaRPr lang="en-US"/>
        </a:p>
      </dgm:t>
    </dgm:pt>
    <dgm:pt modelId="{17496AC6-AC4E-4B9C-B8A2-CB915BEBAFCB}" type="pres">
      <dgm:prSet presAssocID="{3C4CF9C0-7371-4957-B519-317C259B5EA9}" presName="node" presStyleLbl="node1" presStyleIdx="0" presStyleCnt="4">
        <dgm:presLayoutVars>
          <dgm:bulletEnabled val="1"/>
        </dgm:presLayoutVars>
      </dgm:prSet>
      <dgm:spPr/>
      <dgm:t>
        <a:bodyPr/>
        <a:lstStyle/>
        <a:p>
          <a:endParaRPr lang="en-US"/>
        </a:p>
      </dgm:t>
    </dgm:pt>
    <dgm:pt modelId="{F5DC8A32-F4A2-49FE-A1DB-64E4E4E4A468}" type="pres">
      <dgm:prSet presAssocID="{02B00147-2509-4BF2-B5C4-0353677F213B}" presName="Name9" presStyleLbl="parChTrans1D2" presStyleIdx="1" presStyleCnt="4"/>
      <dgm:spPr/>
      <dgm:t>
        <a:bodyPr/>
        <a:lstStyle/>
        <a:p>
          <a:endParaRPr lang="en-US"/>
        </a:p>
      </dgm:t>
    </dgm:pt>
    <dgm:pt modelId="{56612885-FE3D-4876-AC80-FE94AFF4AE38}" type="pres">
      <dgm:prSet presAssocID="{02B00147-2509-4BF2-B5C4-0353677F213B}" presName="connTx" presStyleLbl="parChTrans1D2" presStyleIdx="1" presStyleCnt="4"/>
      <dgm:spPr/>
      <dgm:t>
        <a:bodyPr/>
        <a:lstStyle/>
        <a:p>
          <a:endParaRPr lang="en-US"/>
        </a:p>
      </dgm:t>
    </dgm:pt>
    <dgm:pt modelId="{9A47412C-7FD8-418A-A185-B3EF8F4B9582}" type="pres">
      <dgm:prSet presAssocID="{FB181763-6E32-43EB-A020-C3BEA05B6AC6}" presName="node" presStyleLbl="node1" presStyleIdx="1" presStyleCnt="4">
        <dgm:presLayoutVars>
          <dgm:bulletEnabled val="1"/>
        </dgm:presLayoutVars>
      </dgm:prSet>
      <dgm:spPr/>
      <dgm:t>
        <a:bodyPr/>
        <a:lstStyle/>
        <a:p>
          <a:endParaRPr lang="en-US"/>
        </a:p>
      </dgm:t>
    </dgm:pt>
    <dgm:pt modelId="{992ADFB0-90EA-4542-B6DC-9E5F8704D2E1}" type="pres">
      <dgm:prSet presAssocID="{FAA8E1F2-A833-4C7B-A210-351A7D883ED6}" presName="Name9" presStyleLbl="parChTrans1D2" presStyleIdx="2" presStyleCnt="4"/>
      <dgm:spPr/>
      <dgm:t>
        <a:bodyPr/>
        <a:lstStyle/>
        <a:p>
          <a:endParaRPr lang="en-US"/>
        </a:p>
      </dgm:t>
    </dgm:pt>
    <dgm:pt modelId="{3CC74924-3711-44F4-918D-8B08A5504E79}" type="pres">
      <dgm:prSet presAssocID="{FAA8E1F2-A833-4C7B-A210-351A7D883ED6}" presName="connTx" presStyleLbl="parChTrans1D2" presStyleIdx="2" presStyleCnt="4"/>
      <dgm:spPr/>
      <dgm:t>
        <a:bodyPr/>
        <a:lstStyle/>
        <a:p>
          <a:endParaRPr lang="en-US"/>
        </a:p>
      </dgm:t>
    </dgm:pt>
    <dgm:pt modelId="{9D0602B3-CCCA-44E2-A70E-F0F7BEB86FE9}" type="pres">
      <dgm:prSet presAssocID="{D5AE48B6-D008-480E-8131-6075B9ED3CB8}" presName="node" presStyleLbl="node1" presStyleIdx="2" presStyleCnt="4">
        <dgm:presLayoutVars>
          <dgm:bulletEnabled val="1"/>
        </dgm:presLayoutVars>
      </dgm:prSet>
      <dgm:spPr/>
      <dgm:t>
        <a:bodyPr/>
        <a:lstStyle/>
        <a:p>
          <a:endParaRPr lang="en-US"/>
        </a:p>
      </dgm:t>
    </dgm:pt>
    <dgm:pt modelId="{BDB1F868-C11E-4814-AC60-6871E9378AA0}" type="pres">
      <dgm:prSet presAssocID="{05F7434E-0D0B-4F8E-89EC-1CE1866A878B}" presName="Name9" presStyleLbl="parChTrans1D2" presStyleIdx="3" presStyleCnt="4"/>
      <dgm:spPr/>
      <dgm:t>
        <a:bodyPr/>
        <a:lstStyle/>
        <a:p>
          <a:endParaRPr lang="en-US"/>
        </a:p>
      </dgm:t>
    </dgm:pt>
    <dgm:pt modelId="{BC5A9941-11FB-47C8-A1C1-A70F5C504DCE}" type="pres">
      <dgm:prSet presAssocID="{05F7434E-0D0B-4F8E-89EC-1CE1866A878B}" presName="connTx" presStyleLbl="parChTrans1D2" presStyleIdx="3" presStyleCnt="4"/>
      <dgm:spPr/>
      <dgm:t>
        <a:bodyPr/>
        <a:lstStyle/>
        <a:p>
          <a:endParaRPr lang="en-US"/>
        </a:p>
      </dgm:t>
    </dgm:pt>
    <dgm:pt modelId="{79ECB315-64D4-4829-A6C1-AF7A3979396C}" type="pres">
      <dgm:prSet presAssocID="{05C22A84-8117-4A55-9A78-13B3BA395D23}" presName="node" presStyleLbl="node1" presStyleIdx="3" presStyleCnt="4">
        <dgm:presLayoutVars>
          <dgm:bulletEnabled val="1"/>
        </dgm:presLayoutVars>
      </dgm:prSet>
      <dgm:spPr/>
      <dgm:t>
        <a:bodyPr/>
        <a:lstStyle/>
        <a:p>
          <a:endParaRPr lang="en-US"/>
        </a:p>
      </dgm:t>
    </dgm:pt>
  </dgm:ptLst>
  <dgm:cxnLst>
    <dgm:cxn modelId="{0769A892-6CB5-4BA7-9EB3-4923947FD37E}" type="presOf" srcId="{FB181763-6E32-43EB-A020-C3BEA05B6AC6}" destId="{9A47412C-7FD8-418A-A185-B3EF8F4B9582}" srcOrd="0" destOrd="0" presId="urn:microsoft.com/office/officeart/2005/8/layout/radial1"/>
    <dgm:cxn modelId="{BAF61BB1-5573-4E37-8C66-9700B617B123}" type="presOf" srcId="{05F7434E-0D0B-4F8E-89EC-1CE1866A878B}" destId="{BC5A9941-11FB-47C8-A1C1-A70F5C504DCE}" srcOrd="1" destOrd="0" presId="urn:microsoft.com/office/officeart/2005/8/layout/radial1"/>
    <dgm:cxn modelId="{9D17FAFB-087D-4B12-95FF-36D23F39EF97}" type="presOf" srcId="{3C4CF9C0-7371-4957-B519-317C259B5EA9}" destId="{17496AC6-AC4E-4B9C-B8A2-CB915BEBAFCB}" srcOrd="0" destOrd="0" presId="urn:microsoft.com/office/officeart/2005/8/layout/radial1"/>
    <dgm:cxn modelId="{AED9EAB6-36DC-43EA-B237-931D923D02EC}" type="presOf" srcId="{FA3C5497-BB97-4F2F-94FF-8BE3EB7219C1}" destId="{43291ED8-3B2E-4752-BAE6-77407A064F79}" srcOrd="0" destOrd="0" presId="urn:microsoft.com/office/officeart/2005/8/layout/radial1"/>
    <dgm:cxn modelId="{23FE9DBC-65B5-4712-AFFF-1995C1727926}" srcId="{E8B79E7C-77DC-481A-8030-8D56A2223ADC}" destId="{3C4CF9C0-7371-4957-B519-317C259B5EA9}" srcOrd="0" destOrd="0" parTransId="{6F39388C-B265-4AEF-B18C-DE92E9B90389}" sibTransId="{5C2F6FD2-4A15-4C31-9C18-B492C4CF417F}"/>
    <dgm:cxn modelId="{886DF019-4427-4526-87CE-1A29D677B9ED}" type="presOf" srcId="{02B00147-2509-4BF2-B5C4-0353677F213B}" destId="{F5DC8A32-F4A2-49FE-A1DB-64E4E4E4A468}" srcOrd="0" destOrd="0" presId="urn:microsoft.com/office/officeart/2005/8/layout/radial1"/>
    <dgm:cxn modelId="{BF68E21C-9A1A-4B9C-9F80-6E43D16FF315}" type="presOf" srcId="{FAA8E1F2-A833-4C7B-A210-351A7D883ED6}" destId="{992ADFB0-90EA-4542-B6DC-9E5F8704D2E1}" srcOrd="0" destOrd="0" presId="urn:microsoft.com/office/officeart/2005/8/layout/radial1"/>
    <dgm:cxn modelId="{B377AA96-6B48-4B98-BBFD-9D33742387D5}" type="presOf" srcId="{6F39388C-B265-4AEF-B18C-DE92E9B90389}" destId="{781EC6CF-BA64-43D8-BE61-55B3FB19F9C8}" srcOrd="0" destOrd="0" presId="urn:microsoft.com/office/officeart/2005/8/layout/radial1"/>
    <dgm:cxn modelId="{1C47D072-379F-4478-9C4E-2F426ADC3980}" type="presOf" srcId="{D5AE48B6-D008-480E-8131-6075B9ED3CB8}" destId="{9D0602B3-CCCA-44E2-A70E-F0F7BEB86FE9}" srcOrd="0" destOrd="0" presId="urn:microsoft.com/office/officeart/2005/8/layout/radial1"/>
    <dgm:cxn modelId="{BC1D65BB-7652-43DC-A99D-8301DCA24B60}" type="presOf" srcId="{02B00147-2509-4BF2-B5C4-0353677F213B}" destId="{56612885-FE3D-4876-AC80-FE94AFF4AE38}" srcOrd="1" destOrd="0" presId="urn:microsoft.com/office/officeart/2005/8/layout/radial1"/>
    <dgm:cxn modelId="{B59366E2-DFDA-43DB-82FE-17CEA18C1724}" srcId="{FA3C5497-BB97-4F2F-94FF-8BE3EB7219C1}" destId="{E8B79E7C-77DC-481A-8030-8D56A2223ADC}" srcOrd="0" destOrd="0" parTransId="{4BB7C98A-A217-4763-A8D9-4E750C8E2E95}" sibTransId="{B5533ABD-DF14-4388-BC60-C6DB47A57494}"/>
    <dgm:cxn modelId="{BD54B309-CDAD-403C-9E23-48883915EC86}" type="presOf" srcId="{FAA8E1F2-A833-4C7B-A210-351A7D883ED6}" destId="{3CC74924-3711-44F4-918D-8B08A5504E79}" srcOrd="1" destOrd="0" presId="urn:microsoft.com/office/officeart/2005/8/layout/radial1"/>
    <dgm:cxn modelId="{86C145CB-F347-4D2E-9F5B-BD13BC9D9E01}" type="presOf" srcId="{E8B79E7C-77DC-481A-8030-8D56A2223ADC}" destId="{6BFA5847-0C4A-4D2F-8057-5BDDE1E54098}" srcOrd="0" destOrd="0" presId="urn:microsoft.com/office/officeart/2005/8/layout/radial1"/>
    <dgm:cxn modelId="{CBA9E567-C7D3-4663-AFC1-C62E2817E866}" type="presOf" srcId="{05F7434E-0D0B-4F8E-89EC-1CE1866A878B}" destId="{BDB1F868-C11E-4814-AC60-6871E9378AA0}" srcOrd="0" destOrd="0" presId="urn:microsoft.com/office/officeart/2005/8/layout/radial1"/>
    <dgm:cxn modelId="{D9D328E5-8BAA-47B8-AA69-CB13535714D8}" srcId="{E8B79E7C-77DC-481A-8030-8D56A2223ADC}" destId="{FB181763-6E32-43EB-A020-C3BEA05B6AC6}" srcOrd="1" destOrd="0" parTransId="{02B00147-2509-4BF2-B5C4-0353677F213B}" sibTransId="{80FF9319-112A-400B-99A1-5CF7052B3F08}"/>
    <dgm:cxn modelId="{E37A6C9D-8051-4823-B15F-AAE3EC7598BC}" srcId="{E8B79E7C-77DC-481A-8030-8D56A2223ADC}" destId="{05C22A84-8117-4A55-9A78-13B3BA395D23}" srcOrd="3" destOrd="0" parTransId="{05F7434E-0D0B-4F8E-89EC-1CE1866A878B}" sibTransId="{2CEE06C1-11C9-4EB6-8393-C86DE61E3674}"/>
    <dgm:cxn modelId="{A1B029B6-7625-4989-A2FC-7D488E2F0B38}" type="presOf" srcId="{05C22A84-8117-4A55-9A78-13B3BA395D23}" destId="{79ECB315-64D4-4829-A6C1-AF7A3979396C}" srcOrd="0" destOrd="0" presId="urn:microsoft.com/office/officeart/2005/8/layout/radial1"/>
    <dgm:cxn modelId="{22F29470-7D8F-469A-B62D-4358D5812328}" type="presOf" srcId="{6F39388C-B265-4AEF-B18C-DE92E9B90389}" destId="{95B9C553-0A84-4D07-B65F-801A9537D02A}" srcOrd="1" destOrd="0" presId="urn:microsoft.com/office/officeart/2005/8/layout/radial1"/>
    <dgm:cxn modelId="{9AE39FFB-F793-4430-948A-27D313C87A18}" srcId="{E8B79E7C-77DC-481A-8030-8D56A2223ADC}" destId="{D5AE48B6-D008-480E-8131-6075B9ED3CB8}" srcOrd="2" destOrd="0" parTransId="{FAA8E1F2-A833-4C7B-A210-351A7D883ED6}" sibTransId="{415F2237-2DBD-403F-BA61-A6B07A784661}"/>
    <dgm:cxn modelId="{017F19FB-BF5B-4144-8D2F-CBC824EEE2E9}" type="presParOf" srcId="{43291ED8-3B2E-4752-BAE6-77407A064F79}" destId="{6BFA5847-0C4A-4D2F-8057-5BDDE1E54098}" srcOrd="0" destOrd="0" presId="urn:microsoft.com/office/officeart/2005/8/layout/radial1"/>
    <dgm:cxn modelId="{7C0251F9-A494-4906-9DDE-30FE0A80B725}" type="presParOf" srcId="{43291ED8-3B2E-4752-BAE6-77407A064F79}" destId="{781EC6CF-BA64-43D8-BE61-55B3FB19F9C8}" srcOrd="1" destOrd="0" presId="urn:microsoft.com/office/officeart/2005/8/layout/radial1"/>
    <dgm:cxn modelId="{56A2AF77-1370-42EF-920F-E9953E4F7CF0}" type="presParOf" srcId="{781EC6CF-BA64-43D8-BE61-55B3FB19F9C8}" destId="{95B9C553-0A84-4D07-B65F-801A9537D02A}" srcOrd="0" destOrd="0" presId="urn:microsoft.com/office/officeart/2005/8/layout/radial1"/>
    <dgm:cxn modelId="{C389BBE7-597E-48EA-B8A8-049F5BA0BC5D}" type="presParOf" srcId="{43291ED8-3B2E-4752-BAE6-77407A064F79}" destId="{17496AC6-AC4E-4B9C-B8A2-CB915BEBAFCB}" srcOrd="2" destOrd="0" presId="urn:microsoft.com/office/officeart/2005/8/layout/radial1"/>
    <dgm:cxn modelId="{5458D6C8-3859-4DD0-96C2-84B5A616393F}" type="presParOf" srcId="{43291ED8-3B2E-4752-BAE6-77407A064F79}" destId="{F5DC8A32-F4A2-49FE-A1DB-64E4E4E4A468}" srcOrd="3" destOrd="0" presId="urn:microsoft.com/office/officeart/2005/8/layout/radial1"/>
    <dgm:cxn modelId="{36E8BF61-1F34-42CD-8C96-D6706E3676A5}" type="presParOf" srcId="{F5DC8A32-F4A2-49FE-A1DB-64E4E4E4A468}" destId="{56612885-FE3D-4876-AC80-FE94AFF4AE38}" srcOrd="0" destOrd="0" presId="urn:microsoft.com/office/officeart/2005/8/layout/radial1"/>
    <dgm:cxn modelId="{D907FB24-34E5-4C94-99EB-F069817B86C6}" type="presParOf" srcId="{43291ED8-3B2E-4752-BAE6-77407A064F79}" destId="{9A47412C-7FD8-418A-A185-B3EF8F4B9582}" srcOrd="4" destOrd="0" presId="urn:microsoft.com/office/officeart/2005/8/layout/radial1"/>
    <dgm:cxn modelId="{C82FE278-36FD-4A48-BD89-28FC92420562}" type="presParOf" srcId="{43291ED8-3B2E-4752-BAE6-77407A064F79}" destId="{992ADFB0-90EA-4542-B6DC-9E5F8704D2E1}" srcOrd="5" destOrd="0" presId="urn:microsoft.com/office/officeart/2005/8/layout/radial1"/>
    <dgm:cxn modelId="{E4660845-5FC5-42C4-B3D9-0DDF069E1A9D}" type="presParOf" srcId="{992ADFB0-90EA-4542-B6DC-9E5F8704D2E1}" destId="{3CC74924-3711-44F4-918D-8B08A5504E79}" srcOrd="0" destOrd="0" presId="urn:microsoft.com/office/officeart/2005/8/layout/radial1"/>
    <dgm:cxn modelId="{F2C22635-DD4E-4BD1-A5EE-70B836F6A165}" type="presParOf" srcId="{43291ED8-3B2E-4752-BAE6-77407A064F79}" destId="{9D0602B3-CCCA-44E2-A70E-F0F7BEB86FE9}" srcOrd="6" destOrd="0" presId="urn:microsoft.com/office/officeart/2005/8/layout/radial1"/>
    <dgm:cxn modelId="{CB3109E1-0750-4D8C-BA48-421B553075F9}" type="presParOf" srcId="{43291ED8-3B2E-4752-BAE6-77407A064F79}" destId="{BDB1F868-C11E-4814-AC60-6871E9378AA0}" srcOrd="7" destOrd="0" presId="urn:microsoft.com/office/officeart/2005/8/layout/radial1"/>
    <dgm:cxn modelId="{C3618488-3F7A-4482-8B60-0376A397461D}" type="presParOf" srcId="{BDB1F868-C11E-4814-AC60-6871E9378AA0}" destId="{BC5A9941-11FB-47C8-A1C1-A70F5C504DCE}" srcOrd="0" destOrd="0" presId="urn:microsoft.com/office/officeart/2005/8/layout/radial1"/>
    <dgm:cxn modelId="{ED8C89CB-3C50-4246-9543-A3DF0D85BB94}" type="presParOf" srcId="{43291ED8-3B2E-4752-BAE6-77407A064F79}" destId="{79ECB315-64D4-4829-A6C1-AF7A3979396C}"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FA5847-0C4A-4D2F-8057-5BDDE1E54098}">
      <dsp:nvSpPr>
        <dsp:cNvPr id="0" name=""/>
        <dsp:cNvSpPr/>
      </dsp:nvSpPr>
      <dsp:spPr>
        <a:xfrm>
          <a:off x="3235560" y="2421448"/>
          <a:ext cx="1858769" cy="185876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en-GB" sz="4100" b="1" kern="1200" dirty="0">
              <a:solidFill>
                <a:sysClr val="windowText" lastClr="000000"/>
              </a:solidFill>
            </a:rPr>
            <a:t>story</a:t>
          </a:r>
        </a:p>
      </dsp:txBody>
      <dsp:txXfrm>
        <a:off x="3507770" y="2693658"/>
        <a:ext cx="1314349" cy="1314349"/>
      </dsp:txXfrm>
    </dsp:sp>
    <dsp:sp modelId="{781EC6CF-BA64-43D8-BE61-55B3FB19F9C8}">
      <dsp:nvSpPr>
        <dsp:cNvPr id="0" name=""/>
        <dsp:cNvSpPr/>
      </dsp:nvSpPr>
      <dsp:spPr>
        <a:xfrm rot="16200000">
          <a:off x="3885165" y="2121586"/>
          <a:ext cx="559558" cy="40166"/>
        </a:xfrm>
        <a:custGeom>
          <a:avLst/>
          <a:gdLst/>
          <a:ahLst/>
          <a:cxnLst/>
          <a:rect l="0" t="0" r="0" b="0"/>
          <a:pathLst>
            <a:path>
              <a:moveTo>
                <a:pt x="0" y="20083"/>
              </a:moveTo>
              <a:lnTo>
                <a:pt x="559558" y="20083"/>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b="1" kern="1200">
            <a:solidFill>
              <a:sysClr val="windowText" lastClr="000000"/>
            </a:solidFill>
          </a:endParaRPr>
        </a:p>
      </dsp:txBody>
      <dsp:txXfrm>
        <a:off x="4150956" y="2127680"/>
        <a:ext cx="27977" cy="27977"/>
      </dsp:txXfrm>
    </dsp:sp>
    <dsp:sp modelId="{17496AC6-AC4E-4B9C-B8A2-CB915BEBAFCB}">
      <dsp:nvSpPr>
        <dsp:cNvPr id="0" name=""/>
        <dsp:cNvSpPr/>
      </dsp:nvSpPr>
      <dsp:spPr>
        <a:xfrm>
          <a:off x="3235560" y="3121"/>
          <a:ext cx="1858769" cy="185876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GB" sz="2800" b="1" kern="1200" dirty="0">
              <a:solidFill>
                <a:sysClr val="windowText" lastClr="000000"/>
              </a:solidFill>
            </a:rPr>
            <a:t>telling</a:t>
          </a:r>
        </a:p>
      </dsp:txBody>
      <dsp:txXfrm>
        <a:off x="3507770" y="275331"/>
        <a:ext cx="1314349" cy="1314349"/>
      </dsp:txXfrm>
    </dsp:sp>
    <dsp:sp modelId="{F5DC8A32-F4A2-49FE-A1DB-64E4E4E4A468}">
      <dsp:nvSpPr>
        <dsp:cNvPr id="0" name=""/>
        <dsp:cNvSpPr/>
      </dsp:nvSpPr>
      <dsp:spPr>
        <a:xfrm>
          <a:off x="5094329" y="3330750"/>
          <a:ext cx="559558" cy="40166"/>
        </a:xfrm>
        <a:custGeom>
          <a:avLst/>
          <a:gdLst/>
          <a:ahLst/>
          <a:cxnLst/>
          <a:rect l="0" t="0" r="0" b="0"/>
          <a:pathLst>
            <a:path>
              <a:moveTo>
                <a:pt x="0" y="20083"/>
              </a:moveTo>
              <a:lnTo>
                <a:pt x="559558" y="20083"/>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360119" y="3336844"/>
        <a:ext cx="27977" cy="27977"/>
      </dsp:txXfrm>
    </dsp:sp>
    <dsp:sp modelId="{9A47412C-7FD8-418A-A185-B3EF8F4B9582}">
      <dsp:nvSpPr>
        <dsp:cNvPr id="0" name=""/>
        <dsp:cNvSpPr/>
      </dsp:nvSpPr>
      <dsp:spPr>
        <a:xfrm>
          <a:off x="5653887" y="2421448"/>
          <a:ext cx="1858769" cy="1858769"/>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GB" sz="2800" b="1" kern="1200" dirty="0">
              <a:solidFill>
                <a:sysClr val="windowText" lastClr="000000"/>
              </a:solidFill>
            </a:rPr>
            <a:t>writing</a:t>
          </a:r>
        </a:p>
      </dsp:txBody>
      <dsp:txXfrm>
        <a:off x="5926097" y="2693658"/>
        <a:ext cx="1314349" cy="1314349"/>
      </dsp:txXfrm>
    </dsp:sp>
    <dsp:sp modelId="{992ADFB0-90EA-4542-B6DC-9E5F8704D2E1}">
      <dsp:nvSpPr>
        <dsp:cNvPr id="0" name=""/>
        <dsp:cNvSpPr/>
      </dsp:nvSpPr>
      <dsp:spPr>
        <a:xfrm rot="5400000">
          <a:off x="3885165" y="4539914"/>
          <a:ext cx="559558" cy="40166"/>
        </a:xfrm>
        <a:custGeom>
          <a:avLst/>
          <a:gdLst/>
          <a:ahLst/>
          <a:cxnLst/>
          <a:rect l="0" t="0" r="0" b="0"/>
          <a:pathLst>
            <a:path>
              <a:moveTo>
                <a:pt x="0" y="20083"/>
              </a:moveTo>
              <a:lnTo>
                <a:pt x="559558" y="20083"/>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b="1" kern="1200">
            <a:solidFill>
              <a:sysClr val="windowText" lastClr="000000"/>
            </a:solidFill>
          </a:endParaRPr>
        </a:p>
      </dsp:txBody>
      <dsp:txXfrm>
        <a:off x="4150956" y="4546008"/>
        <a:ext cx="27977" cy="27977"/>
      </dsp:txXfrm>
    </dsp:sp>
    <dsp:sp modelId="{9D0602B3-CCCA-44E2-A70E-F0F7BEB86FE9}">
      <dsp:nvSpPr>
        <dsp:cNvPr id="0" name=""/>
        <dsp:cNvSpPr/>
      </dsp:nvSpPr>
      <dsp:spPr>
        <a:xfrm>
          <a:off x="3235560" y="4839776"/>
          <a:ext cx="1858769" cy="185876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GB" sz="2800" b="1" kern="1200" dirty="0">
              <a:solidFill>
                <a:sysClr val="windowText" lastClr="000000"/>
              </a:solidFill>
            </a:rPr>
            <a:t>reading</a:t>
          </a:r>
        </a:p>
      </dsp:txBody>
      <dsp:txXfrm>
        <a:off x="3507770" y="5111986"/>
        <a:ext cx="1314349" cy="1314349"/>
      </dsp:txXfrm>
    </dsp:sp>
    <dsp:sp modelId="{BDB1F868-C11E-4814-AC60-6871E9378AA0}">
      <dsp:nvSpPr>
        <dsp:cNvPr id="0" name=""/>
        <dsp:cNvSpPr/>
      </dsp:nvSpPr>
      <dsp:spPr>
        <a:xfrm rot="10800000">
          <a:off x="2676002" y="3330750"/>
          <a:ext cx="559558" cy="40166"/>
        </a:xfrm>
        <a:custGeom>
          <a:avLst/>
          <a:gdLst/>
          <a:ahLst/>
          <a:cxnLst/>
          <a:rect l="0" t="0" r="0" b="0"/>
          <a:pathLst>
            <a:path>
              <a:moveTo>
                <a:pt x="0" y="20083"/>
              </a:moveTo>
              <a:lnTo>
                <a:pt x="559558" y="20083"/>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b="1" kern="1200">
            <a:solidFill>
              <a:sysClr val="windowText" lastClr="000000"/>
            </a:solidFill>
          </a:endParaRPr>
        </a:p>
      </dsp:txBody>
      <dsp:txXfrm rot="10800000">
        <a:off x="2941792" y="3336844"/>
        <a:ext cx="27977" cy="27977"/>
      </dsp:txXfrm>
    </dsp:sp>
    <dsp:sp modelId="{79ECB315-64D4-4829-A6C1-AF7A3979396C}">
      <dsp:nvSpPr>
        <dsp:cNvPr id="0" name=""/>
        <dsp:cNvSpPr/>
      </dsp:nvSpPr>
      <dsp:spPr>
        <a:xfrm>
          <a:off x="817232" y="2421448"/>
          <a:ext cx="1858769" cy="1858769"/>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GB" sz="2800" b="1" kern="1200" dirty="0">
              <a:solidFill>
                <a:sysClr val="windowText" lastClr="000000"/>
              </a:solidFill>
            </a:rPr>
            <a:t>reciting</a:t>
          </a:r>
        </a:p>
      </dsp:txBody>
      <dsp:txXfrm>
        <a:off x="1089442" y="2693658"/>
        <a:ext cx="1314349" cy="1314349"/>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9D1E94-1D8B-48E7-A18F-74FE259AA2C0}" type="datetimeFigureOut">
              <a:rPr lang="en-GB" smtClean="0"/>
              <a:t>12/12/18</a:t>
            </a:fld>
            <a:endParaRPr lang="en-GB" dirty="0"/>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38E806-9B8C-4F81-B5D7-07BBB3812307}" type="slidenum">
              <a:rPr lang="en-GB" smtClean="0"/>
              <a:t>‹#›</a:t>
            </a:fld>
            <a:endParaRPr lang="en-GB" dirty="0"/>
          </a:p>
        </p:txBody>
      </p:sp>
    </p:spTree>
    <p:extLst>
      <p:ext uri="{BB962C8B-B14F-4D97-AF65-F5344CB8AC3E}">
        <p14:creationId xmlns:p14="http://schemas.microsoft.com/office/powerpoint/2010/main" val="3143293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 Id="rId3" Type="http://schemas.openxmlformats.org/officeDocument/2006/relationships/hyperlink" Target="https://www.akdaniel.co.uk/blog"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Meaning making and meaning shaping  - the contribution of oral storytelling to literacy learning</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a:t>
            </a:r>
            <a:r>
              <a:rPr lang="en-GB" sz="1200" i="1" kern="1200" dirty="0">
                <a:solidFill>
                  <a:schemeClr val="tx1"/>
                </a:solidFill>
                <a:effectLst/>
                <a:latin typeface="+mn-lt"/>
                <a:ea typeface="+mn-ea"/>
                <a:cs typeface="+mn-cs"/>
              </a:rPr>
              <a:t>The Meaning Makers</a:t>
            </a:r>
            <a:r>
              <a:rPr lang="en-GB" sz="1200" kern="1200" dirty="0">
                <a:solidFill>
                  <a:schemeClr val="tx1"/>
                </a:solidFill>
                <a:effectLst/>
                <a:latin typeface="+mn-lt"/>
                <a:ea typeface="+mn-ea"/>
                <a:cs typeface="+mn-cs"/>
              </a:rPr>
              <a:t>, his seminal study of how language and literacy develop,</a:t>
            </a:r>
            <a:r>
              <a:rPr lang="en-GB" sz="1200" i="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Gordon Wells (2009) suggests that children’s literacy development is supported most in homes in which stories are shared. His view, that </a:t>
            </a:r>
            <a:r>
              <a:rPr lang="en-GB" sz="1200" i="1" kern="1200" dirty="0">
                <a:solidFill>
                  <a:schemeClr val="tx1"/>
                </a:solidFill>
                <a:effectLst/>
                <a:latin typeface="+mn-lt"/>
                <a:ea typeface="+mn-ea"/>
                <a:cs typeface="+mn-cs"/>
              </a:rPr>
              <a:t>storying </a:t>
            </a:r>
            <a:r>
              <a:rPr lang="en-GB" sz="1200" kern="1200" dirty="0">
                <a:solidFill>
                  <a:schemeClr val="tx1"/>
                </a:solidFill>
                <a:effectLst/>
                <a:latin typeface="+mn-lt"/>
                <a:ea typeface="+mn-ea"/>
                <a:cs typeface="+mn-cs"/>
              </a:rPr>
              <a:t>is a fundamental way in which we make sense of the world, aligns both with Gottschall’s suggestion that humans are </a:t>
            </a:r>
            <a:r>
              <a:rPr lang="en-GB" sz="1200" i="1" kern="1200" dirty="0">
                <a:solidFill>
                  <a:schemeClr val="tx1"/>
                </a:solidFill>
                <a:effectLst/>
                <a:latin typeface="+mn-lt"/>
                <a:ea typeface="+mn-ea"/>
                <a:cs typeface="+mn-cs"/>
              </a:rPr>
              <a:t>homo fictus </a:t>
            </a:r>
            <a:r>
              <a:rPr lang="en-GB" sz="1200" kern="1200" dirty="0">
                <a:solidFill>
                  <a:schemeClr val="tx1"/>
                </a:solidFill>
                <a:effectLst/>
                <a:latin typeface="+mn-lt"/>
                <a:ea typeface="+mn-ea"/>
                <a:cs typeface="+mn-cs"/>
              </a:rPr>
              <a:t>or ‘the great ape with the storytelling mind (2012, p3), and also perspectives that see storytelling as, by nature, a social activity. In this session, Alastair K Daniel will lead a discussion on the role of oral storytelling in the cooperative shaping of ideas and language. He will ask the group to consider their own experiences of storytelling practices, and the way in which those practices relate to broader dimensions of literacy, both in spoken language and written text. He will highlight research into the effects of storytelling on literacy development, and explore some of the storytelling activities that are used in schools to support literacy teaching and learning, including teacher-led story making and </a:t>
            </a:r>
            <a:r>
              <a:rPr lang="en-GB" sz="1200" i="1" kern="1200" dirty="0">
                <a:solidFill>
                  <a:schemeClr val="tx1"/>
                </a:solidFill>
                <a:effectLst/>
                <a:latin typeface="+mn-lt"/>
                <a:ea typeface="+mn-ea"/>
                <a:cs typeface="+mn-cs"/>
              </a:rPr>
              <a:t>Kamishibai </a:t>
            </a:r>
            <a:r>
              <a:rPr lang="en-GB" sz="1200" kern="1200" dirty="0">
                <a:solidFill>
                  <a:schemeClr val="tx1"/>
                </a:solidFill>
                <a:effectLst/>
                <a:latin typeface="+mn-lt"/>
                <a:ea typeface="+mn-ea"/>
                <a:cs typeface="+mn-cs"/>
              </a:rPr>
              <a:t>(Japanese ‘paper theatre’). </a:t>
            </a:r>
          </a:p>
          <a:p>
            <a:r>
              <a:rPr lang="en-GB" sz="1200" b="1" kern="1200" dirty="0">
                <a:solidFill>
                  <a:schemeClr val="tx1"/>
                </a:solidFill>
                <a:effectLst/>
                <a:latin typeface="+mn-lt"/>
                <a:ea typeface="+mn-ea"/>
                <a:cs typeface="+mn-cs"/>
              </a:rPr>
              <a:t>Dr Alastair K. Daniel </a:t>
            </a:r>
            <a:r>
              <a:rPr lang="en-GB" sz="1200" kern="1200" dirty="0">
                <a:solidFill>
                  <a:schemeClr val="tx1"/>
                </a:solidFill>
                <a:effectLst/>
                <a:latin typeface="+mn-lt"/>
                <a:ea typeface="+mn-ea"/>
                <a:cs typeface="+mn-cs"/>
              </a:rPr>
              <a:t>currently works at the University of Roehampton as the Principal Lecturer in Primary English Education. Before entering full time academia in 2010, he spent twelve years dividing his time between university lecturing and educational storytelling in schools in the UK and Belgium. He is an active researcher into storytelling performance and associated pedagogies, and (in particular) focuses on the contribution of environmental context to story creation and telling. Alastair’s blog ‘Talking Storytelling’ can be found at: </a:t>
            </a:r>
            <a:r>
              <a:rPr lang="en-GB" sz="1200" u="sng" kern="1200" dirty="0">
                <a:solidFill>
                  <a:schemeClr val="tx1"/>
                </a:solidFill>
                <a:effectLst/>
                <a:latin typeface="+mn-lt"/>
                <a:ea typeface="+mn-ea"/>
                <a:cs typeface="+mn-cs"/>
                <a:hlinkClick r:id="rId3"/>
              </a:rPr>
              <a:t>https://www.akdaniel.co.uk/blog</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7738E806-9B8C-4F81-B5D7-07BBB3812307}" type="slidenum">
              <a:rPr lang="en-GB" smtClean="0"/>
              <a:t>1</a:t>
            </a:fld>
            <a:endParaRPr lang="en-GB" dirty="0"/>
          </a:p>
        </p:txBody>
      </p:sp>
    </p:spTree>
    <p:extLst>
      <p:ext uri="{BB962C8B-B14F-4D97-AF65-F5344CB8AC3E}">
        <p14:creationId xmlns:p14="http://schemas.microsoft.com/office/powerpoint/2010/main" val="409654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Reading or telling? </a:t>
            </a:r>
          </a:p>
          <a:p>
            <a:endParaRPr lang="en-GB" dirty="0"/>
          </a:p>
          <a:p>
            <a:r>
              <a:rPr lang="en-GB" sz="1200" b="0" i="0" u="none" strike="noStrike" kern="1200" baseline="0" dirty="0">
                <a:solidFill>
                  <a:schemeClr val="tx1"/>
                </a:solidFill>
                <a:latin typeface="+mn-lt"/>
                <a:ea typeface="+mn-ea"/>
                <a:cs typeface="+mn-cs"/>
              </a:rPr>
              <a:t>I do not have the students write their stories down during the course of the workshop, because I believe that</a:t>
            </a:r>
          </a:p>
          <a:p>
            <a:r>
              <a:rPr lang="en-GB" sz="1200" b="0" i="0" u="none" strike="noStrike" kern="1200" baseline="0" dirty="0">
                <a:solidFill>
                  <a:schemeClr val="tx1"/>
                </a:solidFill>
                <a:latin typeface="+mn-lt"/>
                <a:ea typeface="+mn-ea"/>
                <a:cs typeface="+mn-cs"/>
              </a:rPr>
              <a:t>they continue to develop their stories as they are retelling them. Often writing the words down makes the storyteller</a:t>
            </a:r>
          </a:p>
          <a:p>
            <a:r>
              <a:rPr lang="en-GB" sz="1200" b="0" i="0" u="none" strike="noStrike" kern="1200" baseline="0" dirty="0">
                <a:solidFill>
                  <a:schemeClr val="tx1"/>
                </a:solidFill>
                <a:latin typeface="+mn-lt"/>
                <a:ea typeface="+mn-ea"/>
                <a:cs typeface="+mn-cs"/>
              </a:rPr>
              <a:t>feel as though he or she has to memorize what was written. Writing the script (</a:t>
            </a:r>
            <a:r>
              <a:rPr lang="en-GB" sz="1200" b="0" i="0" u="none" strike="noStrike" kern="1200" baseline="0" dirty="0" err="1">
                <a:solidFill>
                  <a:schemeClr val="tx1"/>
                </a:solidFill>
                <a:latin typeface="+mn-lt"/>
                <a:ea typeface="+mn-ea"/>
                <a:cs typeface="+mn-cs"/>
              </a:rPr>
              <a:t>kyaku</a:t>
            </a:r>
            <a:r>
              <a:rPr lang="en-GB" sz="1200" b="0" i="0" u="none" strike="noStrike" kern="1200" baseline="0" dirty="0">
                <a:solidFill>
                  <a:schemeClr val="tx1"/>
                </a:solidFill>
                <a:latin typeface="+mn-lt"/>
                <a:ea typeface="+mn-ea"/>
                <a:cs typeface="+mn-cs"/>
              </a:rPr>
              <a:t>/</a:t>
            </a:r>
            <a:r>
              <a:rPr lang="en-GB" sz="1200" b="0" i="0" u="none" strike="noStrike" kern="1200" baseline="0" dirty="0" err="1">
                <a:solidFill>
                  <a:schemeClr val="tx1"/>
                </a:solidFill>
                <a:latin typeface="+mn-lt"/>
                <a:ea typeface="+mn-ea"/>
                <a:cs typeface="+mn-cs"/>
              </a:rPr>
              <a:t>zon</a:t>
            </a:r>
            <a:r>
              <a:rPr lang="en-GB" sz="1200" b="0" i="0" u="none" strike="noStrike" kern="1200" baseline="0" dirty="0">
                <a:solidFill>
                  <a:schemeClr val="tx1"/>
                </a:solidFill>
                <a:latin typeface="+mn-lt"/>
                <a:ea typeface="+mn-ea"/>
                <a:cs typeface="+mn-cs"/>
              </a:rPr>
              <a:t>) on the back of the cards</a:t>
            </a:r>
          </a:p>
          <a:p>
            <a:r>
              <a:rPr lang="en-GB" sz="1200" b="0" i="0" u="none" strike="noStrike" kern="1200" baseline="0" dirty="0">
                <a:solidFill>
                  <a:schemeClr val="tx1"/>
                </a:solidFill>
                <a:latin typeface="+mn-lt"/>
                <a:ea typeface="+mn-ea"/>
                <a:cs typeface="+mn-cs"/>
              </a:rPr>
              <a:t>requires some guidance, because it is essential to make sure the text for the first card is on the back of the last, the</a:t>
            </a:r>
          </a:p>
          <a:p>
            <a:r>
              <a:rPr lang="en-GB" sz="1200" b="0" i="0" u="none" strike="noStrike" kern="1200" baseline="0" dirty="0">
                <a:solidFill>
                  <a:schemeClr val="tx1"/>
                </a:solidFill>
                <a:latin typeface="+mn-lt"/>
                <a:ea typeface="+mn-ea"/>
                <a:cs typeface="+mn-cs"/>
              </a:rPr>
              <a:t>text for the second on the back of the </a:t>
            </a:r>
            <a:r>
              <a:rPr lang="en-GB" sz="1200" b="0" i="0" u="none" strike="noStrike" kern="1200" baseline="0" dirty="0" err="1">
                <a:solidFill>
                  <a:schemeClr val="tx1"/>
                </a:solidFill>
                <a:latin typeface="+mn-lt"/>
                <a:ea typeface="+mn-ea"/>
                <a:cs typeface="+mn-cs"/>
              </a:rPr>
              <a:t>Horsta</a:t>
            </a:r>
            <a:r>
              <a:rPr lang="en-GB" sz="1200" b="0" i="0" u="none" strike="noStrike" kern="1200" baseline="0" dirty="0">
                <a:solidFill>
                  <a:schemeClr val="tx1"/>
                </a:solidFill>
                <a:latin typeface="+mn-lt"/>
                <a:ea typeface="+mn-ea"/>
                <a:cs typeface="+mn-cs"/>
              </a:rPr>
              <a:t>, </a:t>
            </a:r>
            <a:r>
              <a:rPr lang="en-GB" sz="1200" b="0" i="0" u="none" strike="noStrike" kern="1200" baseline="0" dirty="0" err="1">
                <a:solidFill>
                  <a:schemeClr val="tx1"/>
                </a:solidFill>
                <a:latin typeface="+mn-lt"/>
                <a:ea typeface="+mn-ea"/>
                <a:cs typeface="+mn-cs"/>
              </a:rPr>
              <a:t>nd</a:t>
            </a:r>
            <a:r>
              <a:rPr lang="en-GB" sz="1200" b="0" i="0" u="none" strike="noStrike" kern="1200" baseline="0" dirty="0">
                <a:solidFill>
                  <a:schemeClr val="tx1"/>
                </a:solidFill>
                <a:latin typeface="+mn-lt"/>
                <a:ea typeface="+mn-ea"/>
                <a:cs typeface="+mn-cs"/>
              </a:rPr>
              <a:t> so on. The workshops I have done with </a:t>
            </a:r>
            <a:r>
              <a:rPr lang="en-GB" sz="1200" b="0" i="0" u="none" strike="noStrike" kern="1200" baseline="0" dirty="0" err="1">
                <a:solidFill>
                  <a:schemeClr val="tx1"/>
                </a:solidFill>
                <a:latin typeface="+mn-lt"/>
                <a:ea typeface="+mn-ea"/>
                <a:cs typeface="+mn-cs"/>
              </a:rPr>
              <a:t>studentst</a:t>
            </a:r>
            <a:r>
              <a:rPr lang="en-GB" sz="1200" b="0" i="0" u="none" strike="noStrike" kern="1200" baseline="0" dirty="0">
                <a:solidFill>
                  <a:schemeClr val="tx1"/>
                </a:solidFill>
                <a:latin typeface="+mn-lt"/>
                <a:ea typeface="+mn-ea"/>
                <a:cs typeface="+mn-cs"/>
              </a:rPr>
              <a:t> o teach "the</a:t>
            </a:r>
          </a:p>
          <a:p>
            <a:r>
              <a:rPr lang="en-GB" sz="1200" b="0" i="0" u="none" strike="noStrike" kern="1200" baseline="0" dirty="0">
                <a:solidFill>
                  <a:schemeClr val="tx1"/>
                </a:solidFill>
                <a:latin typeface="+mn-lt"/>
                <a:ea typeface="+mn-ea"/>
                <a:cs typeface="+mn-cs"/>
              </a:rPr>
              <a:t>mechanics of </a:t>
            </a:r>
            <a:r>
              <a:rPr lang="en-GB" sz="1200" b="0" i="0" u="none" strike="noStrike" kern="1200" baseline="0" dirty="0" err="1">
                <a:solidFill>
                  <a:schemeClr val="tx1"/>
                </a:solidFill>
                <a:latin typeface="+mn-lt"/>
                <a:ea typeface="+mn-ea"/>
                <a:cs typeface="+mn-cs"/>
              </a:rPr>
              <a:t>kamishibai</a:t>
            </a:r>
            <a:r>
              <a:rPr lang="en-GB" sz="1200" b="0" i="0" u="none" strike="noStrike" kern="1200" baseline="0" dirty="0">
                <a:solidFill>
                  <a:schemeClr val="tx1"/>
                </a:solidFill>
                <a:latin typeface="+mn-lt"/>
                <a:ea typeface="+mn-ea"/>
                <a:cs typeface="+mn-cs"/>
              </a:rPr>
              <a:t>" emphasize the theatrical and oral storytelling aspects because my goal is to have them</a:t>
            </a:r>
          </a:p>
          <a:p>
            <a:r>
              <a:rPr lang="en-GB" sz="1200" b="0" i="0" u="none" strike="noStrike" kern="1200" baseline="0" dirty="0">
                <a:solidFill>
                  <a:schemeClr val="tx1"/>
                </a:solidFill>
                <a:latin typeface="+mn-lt"/>
                <a:ea typeface="+mn-ea"/>
                <a:cs typeface="+mn-cs"/>
              </a:rPr>
              <a:t>perform their own stories. This is not to say that important skills for literacy have not been developed during this</a:t>
            </a:r>
          </a:p>
          <a:p>
            <a:r>
              <a:rPr lang="en-GB" sz="1200" b="0" i="0" u="none" strike="noStrike" kern="1200" baseline="0" dirty="0">
                <a:solidFill>
                  <a:schemeClr val="tx1"/>
                </a:solidFill>
                <a:latin typeface="+mn-lt"/>
                <a:ea typeface="+mn-ea"/>
                <a:cs typeface="+mn-cs"/>
              </a:rPr>
              <a:t>process. I have had parents of dyslexic children come up to me after a workshop and thank me for introducing their</a:t>
            </a:r>
          </a:p>
          <a:p>
            <a:r>
              <a:rPr lang="en-GB" sz="1200" b="0" i="0" u="none" strike="noStrike" kern="1200" baseline="0" dirty="0">
                <a:solidFill>
                  <a:schemeClr val="tx1"/>
                </a:solidFill>
                <a:latin typeface="+mn-lt"/>
                <a:ea typeface="+mn-ea"/>
                <a:cs typeface="+mn-cs"/>
              </a:rPr>
              <a:t>children to a way of story-making that does not involve the immediate hurdle of having to form words on a page. 1</a:t>
            </a:r>
          </a:p>
          <a:p>
            <a:r>
              <a:rPr lang="en-GB" sz="1200" b="0" i="0" u="none" strike="noStrike" kern="1200" baseline="0" dirty="0">
                <a:solidFill>
                  <a:schemeClr val="tx1"/>
                </a:solidFill>
                <a:latin typeface="+mn-lt"/>
                <a:ea typeface="+mn-ea"/>
                <a:cs typeface="+mn-cs"/>
              </a:rPr>
              <a:t>have also found this a particularly effective way to work with preliterate children to develop their own story-making</a:t>
            </a:r>
          </a:p>
          <a:p>
            <a:r>
              <a:rPr lang="en-GB" sz="1200" b="0" i="0" u="none" strike="noStrike" kern="1200" baseline="0" dirty="0">
                <a:solidFill>
                  <a:schemeClr val="tx1"/>
                </a:solidFill>
                <a:latin typeface="+mn-lt"/>
                <a:ea typeface="+mn-ea"/>
                <a:cs typeface="+mn-cs"/>
              </a:rPr>
              <a:t>Skill. </a:t>
            </a:r>
          </a:p>
          <a:p>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McGowan (2010), p23</a:t>
            </a:r>
          </a:p>
          <a:p>
            <a:endParaRPr lang="en-GB" dirty="0"/>
          </a:p>
        </p:txBody>
      </p:sp>
      <p:sp>
        <p:nvSpPr>
          <p:cNvPr id="4" name="Slide Number Placeholder 3"/>
          <p:cNvSpPr>
            <a:spLocks noGrp="1"/>
          </p:cNvSpPr>
          <p:nvPr>
            <p:ph type="sldNum" sz="quarter" idx="5"/>
          </p:nvPr>
        </p:nvSpPr>
        <p:spPr/>
        <p:txBody>
          <a:bodyPr/>
          <a:lstStyle/>
          <a:p>
            <a:fld id="{7738E806-9B8C-4F81-B5D7-07BBB3812307}" type="slidenum">
              <a:rPr lang="en-GB" smtClean="0"/>
              <a:t>15</a:t>
            </a:fld>
            <a:endParaRPr lang="en-GB" dirty="0"/>
          </a:p>
        </p:txBody>
      </p:sp>
    </p:spTree>
    <p:extLst>
      <p:ext uri="{BB962C8B-B14F-4D97-AF65-F5344CB8AC3E}">
        <p14:creationId xmlns:p14="http://schemas.microsoft.com/office/powerpoint/2010/main" val="3383998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a:xfrm>
            <a:off x="3850814" y="9428786"/>
            <a:ext cx="2945768" cy="495513"/>
          </a:xfrm>
          <a:prstGeom prst="rect">
            <a:avLst/>
          </a:prstGeom>
        </p:spPr>
        <p:txBody>
          <a:bodyPr/>
          <a:lstStyle/>
          <a:p>
            <a:fld id="{4938FC12-A1A3-4D34-817C-A1CB0AA16135}" type="slidenum">
              <a:rPr lang="en-GB" smtClean="0"/>
              <a:pPr/>
              <a:t>17</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0000"/>
              </a:lnSpc>
              <a:buNone/>
            </a:pPr>
            <a:r>
              <a:rPr lang="en-GB" dirty="0"/>
              <a:t>Linguistic features typical of younger writers are acquired first in the spoken form, lending weight to the view that supporting oral language skills for younger children will support written skills (Donaldson &amp; Cooper, 2013; </a:t>
            </a:r>
            <a:r>
              <a:rPr lang="en-GB" dirty="0" err="1"/>
              <a:t>Perera</a:t>
            </a:r>
            <a:r>
              <a:rPr lang="en-GB" dirty="0"/>
              <a:t>, 1984). More specifically, vocabulary has been shown to underpin writing for. children at Key Stage 1 (Dunsmuir &amp; Blatchford, 2004) and for children who experience oral language difficulties (</a:t>
            </a:r>
            <a:r>
              <a:rPr lang="en-GB" dirty="0" err="1"/>
              <a:t>Dockrell</a:t>
            </a:r>
            <a:r>
              <a:rPr lang="en-GB" dirty="0"/>
              <a:t> &amp; Connelly, 2013). There is also a correlation between children’s use of vocabulary and measures of text quality (</a:t>
            </a:r>
            <a:r>
              <a:rPr lang="en-GB" dirty="0" err="1"/>
              <a:t>Olinghouse</a:t>
            </a:r>
            <a:r>
              <a:rPr lang="en-GB" dirty="0"/>
              <a:t> &amp; Wilson, 2013). However, these links between oral language and writing vary according to developmental phase and are moderated by reading skills. Firstly, as children get older and literacy skills are more developed, text is more linguistically complex than speaking and draws on a range of different grammatical and structural features that are not, generally, used when speaking. Secondly, there is increasing evidence indicating that the influence of oral language on writing is partly mediated through reading both in terms of word decoding and reading comprehension (Abbott, Berninger, &amp; Fayol, 2010; McCarthy, Hogan, &amp; Catts, 2012).</a:t>
            </a:r>
          </a:p>
          <a:p>
            <a:pPr marL="0" indent="0">
              <a:lnSpc>
                <a:spcPct val="110000"/>
              </a:lnSpc>
              <a:buNone/>
            </a:pPr>
            <a:r>
              <a:rPr lang="en-GB" b="1" dirty="0" err="1"/>
              <a:t>Dockrell</a:t>
            </a:r>
            <a:r>
              <a:rPr lang="en-GB" b="1" dirty="0"/>
              <a:t>, J., Marshall, C. and Wyse, D.</a:t>
            </a:r>
            <a:r>
              <a:rPr lang="en-GB" dirty="0"/>
              <a:t> (2015) </a:t>
            </a:r>
            <a:r>
              <a:rPr lang="en-GB" i="1" dirty="0"/>
              <a:t>Talk for Writing</a:t>
            </a:r>
            <a:br>
              <a:rPr lang="en-GB" i="1" dirty="0"/>
            </a:br>
            <a:r>
              <a:rPr lang="en-GB" i="1" dirty="0"/>
              <a:t>Evaluation report and Executive summary</a:t>
            </a:r>
            <a:r>
              <a:rPr lang="en-GB" b="1" dirty="0"/>
              <a:t>, </a:t>
            </a:r>
            <a:r>
              <a:rPr lang="en-GB" dirty="0"/>
              <a:t>London: Education Endowment Foundation, p10</a:t>
            </a:r>
          </a:p>
          <a:p>
            <a:endParaRPr lang="en-GB" dirty="0"/>
          </a:p>
          <a:p>
            <a:endParaRPr lang="en-GB" dirty="0"/>
          </a:p>
          <a:p>
            <a:r>
              <a:rPr lang="en-GB" dirty="0"/>
              <a:t>We will explore the problem with always linking storytelling to writing a little later…</a:t>
            </a:r>
          </a:p>
        </p:txBody>
      </p:sp>
      <p:sp>
        <p:nvSpPr>
          <p:cNvPr id="4" name="Slide Number Placeholder 3"/>
          <p:cNvSpPr>
            <a:spLocks noGrp="1"/>
          </p:cNvSpPr>
          <p:nvPr>
            <p:ph type="sldNum" sz="quarter" idx="5"/>
          </p:nvPr>
        </p:nvSpPr>
        <p:spPr/>
        <p:txBody>
          <a:bodyPr/>
          <a:lstStyle/>
          <a:p>
            <a:fld id="{7738E806-9B8C-4F81-B5D7-07BBB3812307}" type="slidenum">
              <a:rPr lang="en-GB" smtClean="0"/>
              <a:t>18</a:t>
            </a:fld>
            <a:endParaRPr lang="en-GB" dirty="0"/>
          </a:p>
        </p:txBody>
      </p:sp>
    </p:spTree>
    <p:extLst>
      <p:ext uri="{BB962C8B-B14F-4D97-AF65-F5344CB8AC3E}">
        <p14:creationId xmlns:p14="http://schemas.microsoft.com/office/powerpoint/2010/main" val="81022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research is t predicated on a false dichotomy in . which story telling is contrasted with decontextualized rote learning of facts. ‘Research such as this is. Unwelcome in; a field in which there is so little academic .investigation.</a:t>
            </a:r>
          </a:p>
        </p:txBody>
      </p:sp>
      <p:sp>
        <p:nvSpPr>
          <p:cNvPr id="4" name="Slide Number Placeholder 3"/>
          <p:cNvSpPr>
            <a:spLocks noGrp="1"/>
          </p:cNvSpPr>
          <p:nvPr>
            <p:ph type="sldNum" sz="quarter" idx="5"/>
          </p:nvPr>
        </p:nvSpPr>
        <p:spPr/>
        <p:txBody>
          <a:bodyPr/>
          <a:lstStyle/>
          <a:p>
            <a:fld id="{7738E806-9B8C-4F81-B5D7-07BBB3812307}" type="slidenum">
              <a:rPr lang="en-GB" smtClean="0"/>
              <a:t>21</a:t>
            </a:fld>
            <a:endParaRPr lang="en-GB"/>
          </a:p>
        </p:txBody>
      </p:sp>
    </p:spTree>
    <p:extLst>
      <p:ext uri="{BB962C8B-B14F-4D97-AF65-F5344CB8AC3E}">
        <p14:creationId xmlns:p14="http://schemas.microsoft.com/office/powerpoint/2010/main" val="2040193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provides a means of negotiating between the aspects of writing identified in the SVWr and was used as the basis for the Dockrell et al research.</a:t>
            </a:r>
          </a:p>
          <a:p>
            <a:endParaRPr lang="en-GB" dirty="0"/>
          </a:p>
          <a:p>
            <a:r>
              <a:rPr lang="en-GB" dirty="0"/>
              <a:t>There is some evidence that the demands on working memory of transcriptional components of writing can continue into adulthood, and so the text generation itself, and the revising and reviewing can be supported by storytelling – </a:t>
            </a:r>
            <a:r>
              <a:rPr lang="en-GB" dirty="0" err="1"/>
              <a:t>Dockrell</a:t>
            </a:r>
            <a:r>
              <a:rPr lang="en-GB" dirty="0"/>
              <a:t> et al highlight particularly in the early stages of writing proficiency. </a:t>
            </a:r>
          </a:p>
          <a:p>
            <a:endParaRPr lang="en-GB" dirty="0"/>
          </a:p>
        </p:txBody>
      </p:sp>
      <p:sp>
        <p:nvSpPr>
          <p:cNvPr id="4" name="Slide Number Placeholder 3"/>
          <p:cNvSpPr>
            <a:spLocks noGrp="1"/>
          </p:cNvSpPr>
          <p:nvPr>
            <p:ph type="sldNum" sz="quarter" idx="10"/>
          </p:nvPr>
        </p:nvSpPr>
        <p:spPr/>
        <p:txBody>
          <a:bodyPr/>
          <a:lstStyle/>
          <a:p>
            <a:pPr>
              <a:defRPr/>
            </a:pPr>
            <a:fld id="{03CCE789-1C88-4CF8-9442-EA7E124E8170}" type="slidenum">
              <a:rPr lang="en-GB" smtClean="0"/>
              <a:pPr>
                <a:defRPr/>
              </a:pPr>
              <a:t>23</a:t>
            </a:fld>
            <a:endParaRPr lang="en-GB" dirty="0"/>
          </a:p>
        </p:txBody>
      </p:sp>
    </p:spTree>
    <p:extLst>
      <p:ext uri="{BB962C8B-B14F-4D97-AF65-F5344CB8AC3E}">
        <p14:creationId xmlns:p14="http://schemas.microsoft.com/office/powerpoint/2010/main" val="2205472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0000"/>
              </a:lnSpc>
              <a:buFont typeface="Arial" panose="020B0604020202020204" pitchFamily="34" charset="0"/>
              <a:buNone/>
            </a:pPr>
            <a:r>
              <a:rPr lang="en-GB" sz="1200" dirty="0"/>
              <a:t>…if we want to understand the place of literacy in human societies and the ways children acquire the literacy orientations of their communities, we must recognise two postulates of literacy and language development: (1) Strict dichotomisation between oral and literate traditions is a construct of researchers, not an accurate portrayal of  reality across cultures. (2) A unilinear model of development in the acquisition of language structures and uses cannot adequately account for culturally diverse ways of acquiring knowledge or developing cognitive styles. </a:t>
            </a:r>
          </a:p>
          <a:p>
            <a:pPr marL="0" indent="0" algn="r">
              <a:lnSpc>
                <a:spcPct val="110000"/>
              </a:lnSpc>
              <a:buFont typeface="Arial" panose="020B0604020202020204" pitchFamily="34" charset="0"/>
              <a:buNone/>
            </a:pPr>
            <a:r>
              <a:rPr lang="en-GB" sz="1200" dirty="0"/>
              <a:t>Shirley Brice Heath (1982: 73) in Street, B. (1984) : 124-5</a:t>
            </a:r>
          </a:p>
          <a:p>
            <a:pPr marL="0" indent="0" algn="r">
              <a:lnSpc>
                <a:spcPct val="110000"/>
              </a:lnSpc>
              <a:buFont typeface="Arial" panose="020B0604020202020204" pitchFamily="34" charset="0"/>
              <a:buNone/>
            </a:pPr>
            <a:endParaRPr lang="en-GB" sz="1200" dirty="0"/>
          </a:p>
          <a:p>
            <a:pPr marL="0" indent="0">
              <a:buNone/>
            </a:pPr>
            <a:r>
              <a:rPr lang="en-GB" sz="1200" dirty="0"/>
              <a:t>. . .while the textual reproduction of an orally told story may seem to represent a benign and useful opportunity for practising writing skills to a teacher, to an oral storyteller as a performer who is external to the mandated pedagogic constraints of curriculum and school, it is a counterproductive activity that gets in the way of the cognitive assimilation of structural aspects of narrative.</a:t>
            </a:r>
          </a:p>
          <a:p>
            <a:pPr marL="0" indent="0">
              <a:buNone/>
            </a:pPr>
            <a:r>
              <a:rPr lang="en-GB" sz="1200" dirty="0"/>
              <a:t>. ..the linking of spoken language to written aims and outcomes negatively affects both the process of oral storytelling as well as the quality of S&amp;L practice more generally. . .  A rebalancing of the books is required, and a central element of any agenda that desires to reposition oracy in the curriculum needs to also establish the importance of a drive for oral outcomes as an end-point.</a:t>
            </a:r>
          </a:p>
          <a:p>
            <a:pPr marL="0" indent="0" algn="r">
              <a:buNone/>
            </a:pPr>
            <a:r>
              <a:rPr lang="en-GB" sz="1200" dirty="0" err="1"/>
              <a:t>Hibbin</a:t>
            </a:r>
            <a:r>
              <a:rPr lang="en-GB" sz="1200" dirty="0"/>
              <a:t> (2016): 60 </a:t>
            </a:r>
            <a:endParaRPr lang="en-GB" dirty="0"/>
          </a:p>
          <a:p>
            <a:pPr marL="0" indent="0" algn="l">
              <a:lnSpc>
                <a:spcPct val="110000"/>
              </a:lnSpc>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7738E806-9B8C-4F81-B5D7-07BBB3812307}" type="slidenum">
              <a:rPr lang="en-GB" smtClean="0"/>
              <a:t>24</a:t>
            </a:fld>
            <a:endParaRPr lang="en-GB" dirty="0"/>
          </a:p>
        </p:txBody>
      </p:sp>
    </p:spTree>
    <p:extLst>
      <p:ext uri="{BB962C8B-B14F-4D97-AF65-F5344CB8AC3E}">
        <p14:creationId xmlns:p14="http://schemas.microsoft.com/office/powerpoint/2010/main" val="29690523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43B47AB2-8217-4F90-BF27-3CCE60B37956}" type="slidenum">
              <a:rPr lang="en-GB" smtClean="0"/>
              <a:pPr>
                <a:defRPr/>
              </a:pPr>
              <a:t>26</a:t>
            </a:fld>
            <a:endParaRPr lang="en-GB" dirty="0"/>
          </a:p>
        </p:txBody>
      </p:sp>
    </p:spTree>
    <p:extLst>
      <p:ext uri="{BB962C8B-B14F-4D97-AF65-F5344CB8AC3E}">
        <p14:creationId xmlns:p14="http://schemas.microsoft.com/office/powerpoint/2010/main" val="1730342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Audiences not only interpret signifiers and construct meanings from the performance, they also produce signifiers that are read by performers, technicians, and other audience members. . . . During performances at which spectators can easily see one another, the audience becomes a major signifier. </a:t>
            </a:r>
          </a:p>
          <a:p>
            <a:endParaRPr lang="en-GB" dirty="0"/>
          </a:p>
          <a:p>
            <a:pPr marL="0" indent="0">
              <a:buNone/>
            </a:pPr>
            <a:r>
              <a:rPr lang="en-GB" dirty="0"/>
              <a:t>Storytelling is not a spectator sport. The audience actively builds the story and is in the story with the teller. The role of the teller, then, is to give ownership of the story to the audience and to allow the audience to encode the story using the teller as the medium. </a:t>
            </a:r>
          </a:p>
          <a:p>
            <a:pPr marL="0" indent="0">
              <a:buNone/>
            </a:pPr>
            <a:r>
              <a:rPr lang="en-GB" dirty="0"/>
              <a:t>Because the storyteller delivers the story in keeping with audience expectations for the nature of oral discourse, audience participation is facilitated. Storytelling ritual, play, and story shape are governed by convention. The teller is constrained to limit his or her behaviour and story reconstructions to those conventions that will, in turn, make the story sensible and that will allow the audience to participate in story making using those features the audience knows and identifies as "story." In particular, a story has a discourse structure that conforms to the literary specifications of the culture in which it originated. The teller makes the story concrete by organising language and paralinguistic elements in accord with these structural conventions. In a sense, the teller stories by fitting information into previously invented and ordered "slots" (Downing and Leong 1982) that the audience recognises as a familiar story pattern (see Chapter 2). Because such patters of slots are mutually understood, the audience can predict and control story shape during telling and participate directly in story construction. As the teller tells, the audience becomes involved in slotting information into known patterns of organisation.</a:t>
            </a:r>
          </a:p>
          <a:p>
            <a:pPr marL="0" indent="0">
              <a:buNone/>
            </a:pPr>
            <a:r>
              <a:rPr lang="en-GB" dirty="0"/>
              <a:t>There are five principal types of participation: ritual, coactive, bantering, predictive, and eye contact.”  [p9]</a:t>
            </a:r>
          </a:p>
          <a:p>
            <a:pPr marL="0" indent="0">
              <a:buNone/>
            </a:pPr>
            <a:r>
              <a:rPr lang="en-GB" dirty="0"/>
              <a:t>Coactive participation, usually a spontaneous and encouraged interaction, draws the audience into movement, song, and language making as the teller reconstructs the story. ... [p10] </a:t>
            </a:r>
          </a:p>
          <a:p>
            <a:pPr marL="0" indent="0">
              <a:buNone/>
            </a:pPr>
            <a:r>
              <a:rPr lang="en-GB" dirty="0"/>
              <a:t>Through such negotiating activities as ritual participation, coactivity, bantering, prediction, and eye contact, the audience is able to make the story along with the storyteller, and, by doing so, claims its rightful ownership of the literature. [p11]</a:t>
            </a:r>
          </a:p>
          <a:p>
            <a:pPr marL="0" indent="0">
              <a:buNone/>
            </a:pPr>
            <a:endParaRPr lang="en-GB" dirty="0"/>
          </a:p>
          <a:p>
            <a:pPr marL="0" indent="0">
              <a:buNone/>
            </a:pPr>
            <a:r>
              <a:rPr lang="en-GB" dirty="0" err="1"/>
              <a:t>Livo</a:t>
            </a:r>
            <a:r>
              <a:rPr lang="en-GB" dirty="0"/>
              <a:t>, Norma J. and </a:t>
            </a:r>
            <a:r>
              <a:rPr lang="en-GB" dirty="0" err="1"/>
              <a:t>Rietz</a:t>
            </a:r>
            <a:r>
              <a:rPr lang="en-GB" dirty="0"/>
              <a:t>, Sandra A (1986)  </a:t>
            </a:r>
            <a:r>
              <a:rPr lang="en-GB" i="1" dirty="0"/>
              <a:t>Storytelling: Process and Practice</a:t>
            </a:r>
            <a:r>
              <a:rPr lang="en-GB" dirty="0"/>
              <a:t>. Littleton CO: Libraries Unlimited.</a:t>
            </a:r>
          </a:p>
          <a:p>
            <a:pPr marL="0" indent="0">
              <a:buNone/>
            </a:pPr>
            <a:r>
              <a:rPr lang="en-GB" dirty="0"/>
              <a:t> </a:t>
            </a:r>
          </a:p>
          <a:p>
            <a:endParaRPr lang="en-GB" dirty="0"/>
          </a:p>
        </p:txBody>
      </p:sp>
      <p:sp>
        <p:nvSpPr>
          <p:cNvPr id="4" name="Slide Number Placeholder 3"/>
          <p:cNvSpPr>
            <a:spLocks noGrp="1"/>
          </p:cNvSpPr>
          <p:nvPr>
            <p:ph type="sldNum" sz="quarter" idx="5"/>
          </p:nvPr>
        </p:nvSpPr>
        <p:spPr/>
        <p:txBody>
          <a:bodyPr/>
          <a:lstStyle/>
          <a:p>
            <a:fld id="{7738E806-9B8C-4F81-B5D7-07BBB3812307}" type="slidenum">
              <a:rPr lang="en-GB" smtClean="0"/>
              <a:t>29</a:t>
            </a:fld>
            <a:endParaRPr lang="en-GB" dirty="0"/>
          </a:p>
        </p:txBody>
      </p:sp>
    </p:spTree>
    <p:extLst>
      <p:ext uri="{BB962C8B-B14F-4D97-AF65-F5344CB8AC3E}">
        <p14:creationId xmlns:p14="http://schemas.microsoft.com/office/powerpoint/2010/main" val="1117658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4294967295"/>
          </p:nvPr>
        </p:nvSpPr>
        <p:spPr bwMode="auto">
          <a:xfrm>
            <a:off x="3850443" y="9428584"/>
            <a:ext cx="2945659" cy="496332"/>
          </a:xfrm>
          <a:prstGeom prst="rect">
            <a:avLst/>
          </a:prstGeom>
          <a:noFill/>
          <a:ln>
            <a:miter lim="800000"/>
            <a:headEnd/>
            <a:tailEnd/>
          </a:ln>
        </p:spPr>
        <p:txBody>
          <a:bodyPr/>
          <a:lstStyle/>
          <a:p>
            <a:pPr>
              <a:buClr>
                <a:srgbClr val="000000"/>
              </a:buClr>
              <a:buSzPct val="100000"/>
              <a:buFont typeface="Times New Roman" pitchFamily="18" charset="0"/>
              <a:buNone/>
            </a:pPr>
            <a:fld id="{49C79AEB-EC31-4471-8057-AC3BB55BB731}" type="slidenum">
              <a:rPr lang="en-GB"/>
              <a:pPr>
                <a:buClr>
                  <a:srgbClr val="000000"/>
                </a:buClr>
                <a:buSzPct val="100000"/>
                <a:buFont typeface="Times New Roman" pitchFamily="18" charset="0"/>
                <a:buNone/>
              </a:pPr>
              <a:t>36</a:t>
            </a:fld>
            <a:endParaRPr lang="en-GB" dirty="0"/>
          </a:p>
        </p:txBody>
      </p:sp>
      <p:sp>
        <p:nvSpPr>
          <p:cNvPr id="41987" name="Rectangle 2"/>
          <p:cNvSpPr>
            <a:spLocks noGrp="1" noRot="1" noChangeAspect="1" noChangeArrowheads="1" noTextEdit="1"/>
          </p:cNvSpPr>
          <p:nvPr>
            <p:ph type="sldImg"/>
          </p:nvPr>
        </p:nvSpPr>
        <p:spPr>
          <a:xfrm>
            <a:off x="711200" y="744538"/>
            <a:ext cx="5375275" cy="3722687"/>
          </a:xfrm>
        </p:spPr>
      </p:sp>
      <p:sp>
        <p:nvSpPr>
          <p:cNvPr id="41988" name="Rectangle 3"/>
          <p:cNvSpPr>
            <a:spLocks noGrp="1" noChangeArrowheads="1"/>
          </p:cNvSpPr>
          <p:nvPr>
            <p:ph type="body" idx="1"/>
          </p:nvPr>
        </p:nvSpPr>
        <p:spPr>
          <a:noFill/>
          <a:ln/>
        </p:spPr>
        <p:txBody>
          <a:bodyPr/>
          <a:lstStyle/>
          <a:p>
            <a:endParaRPr lang="en-US" dirty="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738E806-9B8C-4F81-B5D7-07BBB3812307}" type="slidenum">
              <a:rPr lang="en-GB" smtClean="0"/>
              <a:t>37</a:t>
            </a:fld>
            <a:endParaRPr lang="en-GB" dirty="0"/>
          </a:p>
        </p:txBody>
      </p:sp>
    </p:spTree>
    <p:extLst>
      <p:ext uri="{BB962C8B-B14F-4D97-AF65-F5344CB8AC3E}">
        <p14:creationId xmlns:p14="http://schemas.microsoft.com/office/powerpoint/2010/main" val="271212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738E806-9B8C-4F81-B5D7-07BBB3812307}" type="slidenum">
              <a:rPr lang="en-GB" smtClean="0"/>
              <a:t>6</a:t>
            </a:fld>
            <a:endParaRPr lang="en-GB" dirty="0"/>
          </a:p>
        </p:txBody>
      </p:sp>
    </p:spTree>
    <p:extLst>
      <p:ext uri="{BB962C8B-B14F-4D97-AF65-F5344CB8AC3E}">
        <p14:creationId xmlns:p14="http://schemas.microsoft.com/office/powerpoint/2010/main" val="4091507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a:t>
            </a:r>
          </a:p>
          <a:p>
            <a:endParaRPr lang="en-GB"/>
          </a:p>
          <a:p>
            <a:r>
              <a:rPr lang="en-GB"/>
              <a:t>This </a:t>
            </a:r>
            <a:r>
              <a:rPr lang="en-GB" dirty="0"/>
              <a:t>reference list cites some texts which were used in slides that have been deleted from this distribution copy because they did not form part of </a:t>
            </a:r>
            <a:r>
              <a:rPr lang="en-GB"/>
              <a:t>the discussion in the BALID event.</a:t>
            </a:r>
            <a:endParaRPr lang="en-GB" dirty="0"/>
          </a:p>
        </p:txBody>
      </p:sp>
      <p:sp>
        <p:nvSpPr>
          <p:cNvPr id="4" name="Slide Number Placeholder 3"/>
          <p:cNvSpPr>
            <a:spLocks noGrp="1"/>
          </p:cNvSpPr>
          <p:nvPr>
            <p:ph type="sldNum" sz="quarter" idx="5"/>
          </p:nvPr>
        </p:nvSpPr>
        <p:spPr/>
        <p:txBody>
          <a:bodyPr/>
          <a:lstStyle/>
          <a:p>
            <a:fld id="{7738E806-9B8C-4F81-B5D7-07BBB3812307}" type="slidenum">
              <a:rPr lang="en-GB" smtClean="0"/>
              <a:t>39</a:t>
            </a:fld>
            <a:endParaRPr lang="en-GB" dirty="0"/>
          </a:p>
        </p:txBody>
      </p:sp>
    </p:spTree>
    <p:extLst>
      <p:ext uri="{BB962C8B-B14F-4D97-AF65-F5344CB8AC3E}">
        <p14:creationId xmlns:p14="http://schemas.microsoft.com/office/powerpoint/2010/main" val="3839520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738E806-9B8C-4F81-B5D7-07BBB3812307}" type="slidenum">
              <a:rPr lang="en-GB" smtClean="0"/>
              <a:t>7</a:t>
            </a:fld>
            <a:endParaRPr lang="en-GB" dirty="0"/>
          </a:p>
        </p:txBody>
      </p:sp>
    </p:spTree>
    <p:extLst>
      <p:ext uri="{BB962C8B-B14F-4D97-AF65-F5344CB8AC3E}">
        <p14:creationId xmlns:p14="http://schemas.microsoft.com/office/powerpoint/2010/main" val="2721443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pPr marL="0" indent="0">
              <a:lnSpc>
                <a:spcPct val="110000"/>
              </a:lnSpc>
              <a:buNone/>
            </a:pPr>
            <a:r>
              <a:rPr lang="en-GB" dirty="0"/>
              <a:t>Linguistic features typical of younger writers are acquired first in the spoken form, lending weight to the view that supporting oral language skills for younger children will support written skills (Donaldson &amp; Cooper, 2013; </a:t>
            </a:r>
            <a:r>
              <a:rPr lang="en-GB" dirty="0" err="1"/>
              <a:t>Perera</a:t>
            </a:r>
            <a:r>
              <a:rPr lang="en-GB" dirty="0"/>
              <a:t>, 1984). More specifically, vocabulary has been shown to underpin writing for. children at Key Stage 1 (Dunsmuir &amp; Blatchford, 2004) and for children who experience oral language difficulties (</a:t>
            </a:r>
            <a:r>
              <a:rPr lang="en-GB" dirty="0" err="1"/>
              <a:t>Dockrell</a:t>
            </a:r>
            <a:r>
              <a:rPr lang="en-GB" dirty="0"/>
              <a:t> &amp; Connelly, 2013). There is also a correlation between children’s use of vocabulary and measures of text quality (</a:t>
            </a:r>
            <a:r>
              <a:rPr lang="en-GB" dirty="0" err="1"/>
              <a:t>Olinghouse</a:t>
            </a:r>
            <a:r>
              <a:rPr lang="en-GB" dirty="0"/>
              <a:t> &amp; Wilson, 2013). However, these links between oral language and writing vary according to developmental phase and are moderated by reading skills. Firstly, as children get older and literacy skills are more developed, text is more linguistically complex than speaking and draws on a range of different grammatical and structural features that are not, generally, used when speaking. Secondly, there is increasing evidence indicating that the influence of oral language on writing is partly mediated through reading both in terms of word decoding and reading comprehension (Abbott, Berninger, &amp; Fayol, 2010; McCarthy, Hogan, &amp; Catts, 2012).</a:t>
            </a:r>
          </a:p>
          <a:p>
            <a:pPr marL="0" indent="0">
              <a:lnSpc>
                <a:spcPct val="110000"/>
              </a:lnSpc>
              <a:buNone/>
            </a:pPr>
            <a:r>
              <a:rPr lang="en-GB" b="1" dirty="0" err="1"/>
              <a:t>Dockrell</a:t>
            </a:r>
            <a:r>
              <a:rPr lang="en-GB" b="1" dirty="0"/>
              <a:t>, J., Marshall, C. and Wyse, D.</a:t>
            </a:r>
            <a:r>
              <a:rPr lang="en-GB" dirty="0"/>
              <a:t> (2015) </a:t>
            </a:r>
            <a:r>
              <a:rPr lang="en-GB" i="1" dirty="0"/>
              <a:t>Talk for Writing</a:t>
            </a:r>
            <a:br>
              <a:rPr lang="en-GB" i="1" dirty="0"/>
            </a:br>
            <a:r>
              <a:rPr lang="en-GB" i="1" dirty="0"/>
              <a:t>Evaluation report and Executive summary</a:t>
            </a:r>
            <a:r>
              <a:rPr lang="en-GB" b="1" dirty="0"/>
              <a:t>, </a:t>
            </a:r>
            <a:r>
              <a:rPr lang="en-GB" dirty="0"/>
              <a:t>London: Education Endowment Foundation, p10</a:t>
            </a:r>
          </a:p>
          <a:p>
            <a:pPr marL="0" indent="0">
              <a:lnSpc>
                <a:spcPct val="110000"/>
              </a:lnSpc>
              <a:buNone/>
            </a:pPr>
            <a:endParaRPr lang="en-GB" dirty="0"/>
          </a:p>
          <a:p>
            <a:r>
              <a:rPr lang="en-GB" dirty="0"/>
              <a:t>The study suggests that oral language in not a clear factor in writing proficiency for older primary children. However, one of the key conditions for effective teaching of writing is identified as shared and guided writing. The use of oral language is therefore regarded as separate from these processes. It is, therefore, unclear what the Writers mean by ‘oral language’ and whether they are referring to oral proficiency a communicative capacity. Both shared and guided writing are fundamentally oral in their nature . The aim of these processes is to make visible the writing process and oral story telling is a means that enables events to be connected, though a temporal, sequential and causal relationship.</a:t>
            </a:r>
          </a:p>
          <a:p>
            <a:endParaRPr lang="en-GB" dirty="0"/>
          </a:p>
          <a:p>
            <a:r>
              <a:rPr lang="en-GB" dirty="0"/>
              <a:t>My Concern with this research is that 'storytelling' is mentioned are in the report -in the results of teacher responses. It does not form a coherent part of the discussion of oral language, or the fundamental narrative-shaping that is at its heart.. This is a performance mode of storytelling (in Ochs and Capp’s terms). The question is here, whether there is meaning shaping – I will come onto this later in a discussion of story and cognition. </a:t>
            </a:r>
          </a:p>
          <a:p>
            <a:pPr marL="0" indent="0">
              <a:lnSpc>
                <a:spcPct val="110000"/>
              </a:lnSpc>
              <a:buNone/>
            </a:pPr>
            <a:endParaRPr lang="en-GB" dirty="0"/>
          </a:p>
          <a:p>
            <a:endParaRPr lang="en-US" dirty="0">
              <a:latin typeface="Times" pitchFamily="18" charset="0"/>
            </a:endParaRPr>
          </a:p>
        </p:txBody>
      </p:sp>
      <p:sp>
        <p:nvSpPr>
          <p:cNvPr id="76804" name="Slide Number Placeholder 3"/>
          <p:cNvSpPr>
            <a:spLocks noGrp="1"/>
          </p:cNvSpPr>
          <p:nvPr>
            <p:ph type="sldNum" sz="quarter" idx="5"/>
          </p:nvPr>
        </p:nvSpPr>
        <p:spPr>
          <a:xfrm>
            <a:off x="3849691" y="9428167"/>
            <a:ext cx="2946400" cy="496887"/>
          </a:xfrm>
          <a:prstGeom prst="rect">
            <a:avLst/>
          </a:prstGeom>
          <a:noFill/>
        </p:spPr>
        <p:txBody>
          <a:bodyPr/>
          <a:lstStyle/>
          <a:p>
            <a:fld id="{F8647C32-43E7-417A-920B-C2CBBC6D1AF1}" type="slidenum">
              <a:rPr lang="en-GB" smtClean="0">
                <a:latin typeface="Times" pitchFamily="18" charset="0"/>
              </a:rPr>
              <a:pPr/>
              <a:t>9</a:t>
            </a:fld>
            <a:endParaRPr lang="en-GB" dirty="0">
              <a:latin typeface="Times"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sense-making  or meaning making </a:t>
            </a:r>
          </a:p>
        </p:txBody>
      </p:sp>
      <p:sp>
        <p:nvSpPr>
          <p:cNvPr id="4" name="Slide Number Placeholder 3"/>
          <p:cNvSpPr>
            <a:spLocks noGrp="1"/>
          </p:cNvSpPr>
          <p:nvPr>
            <p:ph type="sldNum" sz="quarter" idx="5"/>
          </p:nvPr>
        </p:nvSpPr>
        <p:spPr/>
        <p:txBody>
          <a:bodyPr/>
          <a:lstStyle/>
          <a:p>
            <a:fld id="{7738E806-9B8C-4F81-B5D7-07BBB3812307}" type="slidenum">
              <a:rPr lang="en-GB" smtClean="0"/>
              <a:t>10</a:t>
            </a:fld>
            <a:endParaRPr lang="en-GB" dirty="0"/>
          </a:p>
        </p:txBody>
      </p:sp>
    </p:spTree>
    <p:extLst>
      <p:ext uri="{BB962C8B-B14F-4D97-AF65-F5344CB8AC3E}">
        <p14:creationId xmlns:p14="http://schemas.microsoft.com/office/powerpoint/2010/main" val="1968498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F611DB-77E6-46B0-8BE3-28227C7CACB4}" type="slidenum">
              <a:rPr lang="en-GB" smtClean="0"/>
              <a:pPr/>
              <a:t>11</a:t>
            </a:fld>
            <a:endParaRPr lang="en-GB" dirty="0"/>
          </a:p>
        </p:txBody>
      </p:sp>
    </p:spTree>
    <p:extLst>
      <p:ext uri="{BB962C8B-B14F-4D97-AF65-F5344CB8AC3E}">
        <p14:creationId xmlns:p14="http://schemas.microsoft.com/office/powerpoint/2010/main" val="3292529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C8F611DB-77E6-46B0-8BE3-28227C7CACB4}" type="slidenum">
              <a:rPr lang="en-GB" smtClean="0"/>
              <a:pPr/>
              <a:t>12</a:t>
            </a:fld>
            <a:endParaRPr lang="en-GB"/>
          </a:p>
        </p:txBody>
      </p:sp>
    </p:spTree>
    <p:extLst>
      <p:ext uri="{BB962C8B-B14F-4D97-AF65-F5344CB8AC3E}">
        <p14:creationId xmlns:p14="http://schemas.microsoft.com/office/powerpoint/2010/main" val="2545856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r>
              <a:rPr lang="en-GB" dirty="0"/>
              <a:t> Kamishibai provides a meaningful performance context for storytelling. Th use of images means that the teller has storyboard / structure which provides the event structure around which the teller can </a:t>
            </a:r>
            <a:r>
              <a:rPr lang="en-GB" dirty="0" err="1"/>
              <a:t>weavetheir</a:t>
            </a:r>
            <a:r>
              <a:rPr lang="en-GB" dirty="0"/>
              <a:t> own language. </a:t>
            </a:r>
          </a:p>
          <a:p>
            <a:endParaRPr lang="en-GB" dirty="0"/>
          </a:p>
          <a:p>
            <a:r>
              <a:rPr lang="en-GB" dirty="0"/>
              <a:t>Commercially produced Kamishibai slides have the story on the reverse side which makes the activity one of reading aloud, rather than storytelling. </a:t>
            </a:r>
          </a:p>
          <a:p>
            <a:endParaRPr lang="en-GB" dirty="0"/>
          </a:p>
          <a:p>
            <a:r>
              <a:rPr lang="en-GB" dirty="0"/>
              <a:t>Start video from 01’40”</a:t>
            </a:r>
          </a:p>
        </p:txBody>
      </p:sp>
      <p:sp>
        <p:nvSpPr>
          <p:cNvPr id="4" name="Slide Number Placeholder 3"/>
          <p:cNvSpPr>
            <a:spLocks noGrp="1"/>
          </p:cNvSpPr>
          <p:nvPr>
            <p:ph type="sldNum" sz="quarter" idx="10"/>
          </p:nvPr>
        </p:nvSpPr>
        <p:spPr/>
        <p:txBody>
          <a:bodyPr/>
          <a:lstStyle/>
          <a:p>
            <a:fld id="{0CED4750-24DB-46BF-B7A4-EC1A6B110C8A}" type="slidenum">
              <a:rPr lang="en-GB" altLang="en-US" smtClean="0"/>
              <a:pPr/>
              <a:t>13</a:t>
            </a:fld>
            <a:endParaRPr lang="en-GB" altLang="en-US"/>
          </a:p>
        </p:txBody>
      </p:sp>
    </p:spTree>
    <p:extLst>
      <p:ext uri="{BB962C8B-B14F-4D97-AF65-F5344CB8AC3E}">
        <p14:creationId xmlns:p14="http://schemas.microsoft.com/office/powerpoint/2010/main" val="1078955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Reading or telling? </a:t>
            </a:r>
          </a:p>
        </p:txBody>
      </p:sp>
      <p:sp>
        <p:nvSpPr>
          <p:cNvPr id="4" name="Slide Number Placeholder 3"/>
          <p:cNvSpPr>
            <a:spLocks noGrp="1"/>
          </p:cNvSpPr>
          <p:nvPr>
            <p:ph type="sldNum" sz="quarter" idx="5"/>
          </p:nvPr>
        </p:nvSpPr>
        <p:spPr/>
        <p:txBody>
          <a:bodyPr/>
          <a:lstStyle/>
          <a:p>
            <a:fld id="{7738E806-9B8C-4F81-B5D7-07BBB3812307}" type="slidenum">
              <a:rPr lang="en-GB" smtClean="0"/>
              <a:t>14</a:t>
            </a:fld>
            <a:endParaRPr lang="en-GB" dirty="0"/>
          </a:p>
        </p:txBody>
      </p:sp>
    </p:spTree>
    <p:extLst>
      <p:ext uri="{BB962C8B-B14F-4D97-AF65-F5344CB8AC3E}">
        <p14:creationId xmlns:p14="http://schemas.microsoft.com/office/powerpoint/2010/main" val="2784514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lvl1pPr>
              <a:defRPr>
                <a:solidFill>
                  <a:schemeClr val="tx2">
                    <a:lumMod val="75000"/>
                  </a:schemeClr>
                </a:solidFill>
              </a:defRPr>
            </a:lvl1pPr>
          </a:lstStyle>
          <a:p>
            <a:r>
              <a:rPr lang="en-US"/>
              <a:t>Click to edit Master title style</a:t>
            </a:r>
            <a:endParaRPr lang="en-GB" dirty="0"/>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7E7ECCB-D496-43FC-986D-492494051920}" type="datetimeFigureOut">
              <a:rPr lang="en-GB" smtClean="0"/>
              <a:t>12/12/18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9A2A9E-0304-420D-A0B6-B06C80A10376}" type="slidenum">
              <a:rPr lang="en-GB" smtClean="0"/>
              <a:t>‹#›</a:t>
            </a:fld>
            <a:endParaRPr lang="en-GB" dirty="0"/>
          </a:p>
        </p:txBody>
      </p:sp>
    </p:spTree>
    <p:extLst>
      <p:ext uri="{BB962C8B-B14F-4D97-AF65-F5344CB8AC3E}">
        <p14:creationId xmlns:p14="http://schemas.microsoft.com/office/powerpoint/2010/main" val="3762240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defRPr>
            </a:lvl1p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A7E7ECCB-D496-43FC-986D-492494051920}" type="datetimeFigureOut">
              <a:rPr lang="en-GB" smtClean="0"/>
              <a:t>12/12/18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9A2A9E-0304-420D-A0B6-B06C80A10376}" type="slidenum">
              <a:rPr lang="en-GB" smtClean="0"/>
              <a:t>‹#›</a:t>
            </a:fld>
            <a:endParaRPr lang="en-GB" dirty="0"/>
          </a:p>
        </p:txBody>
      </p:sp>
    </p:spTree>
    <p:extLst>
      <p:ext uri="{BB962C8B-B14F-4D97-AF65-F5344CB8AC3E}">
        <p14:creationId xmlns:p14="http://schemas.microsoft.com/office/powerpoint/2010/main" val="2219767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lvl1pPr>
              <a:defRPr>
                <a:solidFill>
                  <a:schemeClr val="tx2">
                    <a:lumMod val="75000"/>
                  </a:schemeClr>
                </a:solidFill>
              </a:defRPr>
            </a:lvl1pPr>
          </a:lstStyle>
          <a:p>
            <a:r>
              <a:rPr lang="en-US"/>
              <a:t>Click to edit Master title style</a:t>
            </a:r>
            <a:endParaRPr lang="en-GB"/>
          </a:p>
        </p:txBody>
      </p:sp>
      <p:sp>
        <p:nvSpPr>
          <p:cNvPr id="3" name="Vertical Text Placeholder 2"/>
          <p:cNvSpPr>
            <a:spLocks noGrp="1"/>
          </p:cNvSpPr>
          <p:nvPr>
            <p:ph type="body" orient="vert" idx="1"/>
          </p:nvPr>
        </p:nvSpPr>
        <p:spPr>
          <a:xfrm>
            <a:off x="495300" y="274639"/>
            <a:ext cx="6521450" cy="5851525"/>
          </a:xfrm>
        </p:spPr>
        <p:txBody>
          <a:bodyPr vert="eaVert"/>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A7E7ECCB-D496-43FC-986D-492494051920}" type="datetimeFigureOut">
              <a:rPr lang="en-GB" smtClean="0"/>
              <a:t>12/12/18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9A2A9E-0304-420D-A0B6-B06C80A10376}" type="slidenum">
              <a:rPr lang="en-GB" smtClean="0"/>
              <a:t>‹#›</a:t>
            </a:fld>
            <a:endParaRPr lang="en-GB" dirty="0"/>
          </a:p>
        </p:txBody>
      </p:sp>
    </p:spTree>
    <p:extLst>
      <p:ext uri="{BB962C8B-B14F-4D97-AF65-F5344CB8AC3E}">
        <p14:creationId xmlns:p14="http://schemas.microsoft.com/office/powerpoint/2010/main" val="2386137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95300" y="1600201"/>
            <a:ext cx="8915400" cy="4525963"/>
          </a:xfrm>
        </p:spPr>
        <p:txBody>
          <a:bodyPr rtlCol="0">
            <a:normAutofit/>
          </a:bodyPr>
          <a:lstStyle/>
          <a:p>
            <a:pPr lvl="0"/>
            <a:r>
              <a:rPr lang="en-US" noProof="0" dirty="0"/>
              <a:t>Click icon to add table</a:t>
            </a:r>
            <a:endParaRPr lang="en-GB" noProof="0" dirty="0"/>
          </a:p>
        </p:txBody>
      </p:sp>
      <p:sp>
        <p:nvSpPr>
          <p:cNvPr id="4" name="Rectangle 4">
            <a:extLst>
              <a:ext uri="{FF2B5EF4-FFF2-40B4-BE49-F238E27FC236}">
                <a16:creationId xmlns:a16="http://schemas.microsoft.com/office/drawing/2014/main" xmlns="" id="{35A84D57-B1E4-41EA-B5A3-6A03561747F7}"/>
              </a:ext>
            </a:extLst>
          </p:cNvPr>
          <p:cNvSpPr>
            <a:spLocks noGrp="1" noChangeArrowheads="1"/>
          </p:cNvSpPr>
          <p:nvPr>
            <p:ph type="dt" sz="half" idx="10"/>
          </p:nvPr>
        </p:nvSpPr>
        <p:spPr/>
        <p:txBody>
          <a:bodyPr/>
          <a:lstStyle>
            <a:lvl1pPr>
              <a:defRPr>
                <a:solidFill>
                  <a:srgbClr val="000000"/>
                </a:solidFill>
              </a:defRPr>
            </a:lvl1pPr>
          </a:lstStyle>
          <a:p>
            <a:fld id="{A7E7ECCB-D496-43FC-986D-492494051920}" type="datetimeFigureOut">
              <a:rPr lang="en-GB" smtClean="0"/>
              <a:t>12/12/18</a:t>
            </a:fld>
            <a:endParaRPr lang="en-GB" dirty="0"/>
          </a:p>
        </p:txBody>
      </p:sp>
      <p:sp>
        <p:nvSpPr>
          <p:cNvPr id="5" name="Rectangle 5">
            <a:extLst>
              <a:ext uri="{FF2B5EF4-FFF2-40B4-BE49-F238E27FC236}">
                <a16:creationId xmlns:a16="http://schemas.microsoft.com/office/drawing/2014/main" xmlns="" id="{A2AD920E-70F0-4AFF-B889-B29FC07C5896}"/>
              </a:ext>
            </a:extLst>
          </p:cNvPr>
          <p:cNvSpPr>
            <a:spLocks noGrp="1" noChangeArrowheads="1"/>
          </p:cNvSpPr>
          <p:nvPr>
            <p:ph type="ftr" sz="quarter" idx="11"/>
          </p:nvPr>
        </p:nvSpPr>
        <p:spPr/>
        <p:txBody>
          <a:bodyPr/>
          <a:lstStyle>
            <a:lvl1pPr>
              <a:defRPr>
                <a:solidFill>
                  <a:srgbClr val="000000"/>
                </a:solidFill>
              </a:defRPr>
            </a:lvl1pPr>
          </a:lstStyle>
          <a:p>
            <a:endParaRPr lang="en-GB" dirty="0"/>
          </a:p>
        </p:txBody>
      </p:sp>
      <p:sp>
        <p:nvSpPr>
          <p:cNvPr id="6" name="Rectangle 6">
            <a:extLst>
              <a:ext uri="{FF2B5EF4-FFF2-40B4-BE49-F238E27FC236}">
                <a16:creationId xmlns:a16="http://schemas.microsoft.com/office/drawing/2014/main" xmlns="" id="{07BDDD7B-DB05-4816-9E17-BB60ED18BA09}"/>
              </a:ext>
            </a:extLst>
          </p:cNvPr>
          <p:cNvSpPr>
            <a:spLocks noGrp="1" noChangeArrowheads="1"/>
          </p:cNvSpPr>
          <p:nvPr>
            <p:ph type="sldNum" sz="quarter" idx="12"/>
          </p:nvPr>
        </p:nvSpPr>
        <p:spPr/>
        <p:txBody>
          <a:bodyPr/>
          <a:lstStyle>
            <a:lvl1pPr>
              <a:defRPr>
                <a:solidFill>
                  <a:srgbClr val="000000"/>
                </a:solidFill>
              </a:defRPr>
            </a:lvl1pPr>
          </a:lstStyle>
          <a:p>
            <a:fld id="{5B9A2A9E-0304-420D-A0B6-B06C80A10376}" type="slidenum">
              <a:rPr lang="en-GB" smtClean="0"/>
              <a:t>‹#›</a:t>
            </a:fld>
            <a:endParaRPr lang="en-GB" dirty="0"/>
          </a:p>
        </p:txBody>
      </p:sp>
    </p:spTree>
    <p:extLst>
      <p:ext uri="{BB962C8B-B14F-4D97-AF65-F5344CB8AC3E}">
        <p14:creationId xmlns:p14="http://schemas.microsoft.com/office/powerpoint/2010/main" val="3046541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DD0A3E-FC3C-43FC-B834-9AEFA4A7FDC9}"/>
              </a:ext>
            </a:extLst>
          </p:cNvPr>
          <p:cNvSpPr>
            <a:spLocks noGrp="1"/>
          </p:cNvSpPr>
          <p:nvPr>
            <p:ph type="ctrTitle"/>
          </p:nvPr>
        </p:nvSpPr>
        <p:spPr>
          <a:xfrm>
            <a:off x="1238250" y="1122363"/>
            <a:ext cx="74295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F524ABA7-83E2-4DF6-9548-35BBD7A2670E}"/>
              </a:ext>
            </a:extLst>
          </p:cNvPr>
          <p:cNvSpPr>
            <a:spLocks noGrp="1"/>
          </p:cNvSpPr>
          <p:nvPr>
            <p:ph type="subTitle" idx="1"/>
          </p:nvPr>
        </p:nvSpPr>
        <p:spPr>
          <a:xfrm>
            <a:off x="1238250" y="3602038"/>
            <a:ext cx="74295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17E06CAB-002B-47D9-83CC-DF9583CFBC7A}"/>
              </a:ext>
            </a:extLst>
          </p:cNvPr>
          <p:cNvSpPr>
            <a:spLocks noGrp="1"/>
          </p:cNvSpPr>
          <p:nvPr>
            <p:ph type="dt" sz="half" idx="10"/>
          </p:nvPr>
        </p:nvSpPr>
        <p:spPr/>
        <p:txBody>
          <a:bodyPr/>
          <a:lstStyle/>
          <a:p>
            <a:fld id="{F9806C17-B968-439C-85EE-612B83E87FE0}" type="datetimeFigureOut">
              <a:rPr lang="en-GB" smtClean="0"/>
              <a:pPr/>
              <a:t>12/12/18</a:t>
            </a:fld>
            <a:endParaRPr lang="en-GB" dirty="0"/>
          </a:p>
        </p:txBody>
      </p:sp>
      <p:sp>
        <p:nvSpPr>
          <p:cNvPr id="5" name="Footer Placeholder 4">
            <a:extLst>
              <a:ext uri="{FF2B5EF4-FFF2-40B4-BE49-F238E27FC236}">
                <a16:creationId xmlns:a16="http://schemas.microsoft.com/office/drawing/2014/main" xmlns="" id="{24FACFDB-C4DE-4499-A859-DF173392E62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36EE916E-068F-4BAF-B61B-B4217AFD1E8A}"/>
              </a:ext>
            </a:extLst>
          </p:cNvPr>
          <p:cNvSpPr>
            <a:spLocks noGrp="1"/>
          </p:cNvSpPr>
          <p:nvPr>
            <p:ph type="sldNum" sz="quarter" idx="12"/>
          </p:nvPr>
        </p:nvSpPr>
        <p:spPr/>
        <p:txBody>
          <a:bodyPr/>
          <a:lstStyle/>
          <a:p>
            <a:fld id="{CCB5CEF0-4325-4CC0-8C24-470B8CF94801}" type="slidenum">
              <a:rPr lang="en-GB" smtClean="0"/>
              <a:pPr/>
              <a:t>‹#›</a:t>
            </a:fld>
            <a:endParaRPr lang="en-GB" dirty="0"/>
          </a:p>
        </p:txBody>
      </p:sp>
    </p:spTree>
    <p:extLst>
      <p:ext uri="{BB962C8B-B14F-4D97-AF65-F5344CB8AC3E}">
        <p14:creationId xmlns:p14="http://schemas.microsoft.com/office/powerpoint/2010/main" val="6633188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F1B76D-25FA-4E2B-89F5-11D24F5C37E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8DCE664E-AB08-40CA-8762-29070C67A2A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0B3C0980-95D0-404E-9EF7-AE3B41B587B2}"/>
              </a:ext>
            </a:extLst>
          </p:cNvPr>
          <p:cNvSpPr>
            <a:spLocks noGrp="1"/>
          </p:cNvSpPr>
          <p:nvPr>
            <p:ph type="dt" sz="half" idx="10"/>
          </p:nvPr>
        </p:nvSpPr>
        <p:spPr/>
        <p:txBody>
          <a:bodyPr/>
          <a:lstStyle/>
          <a:p>
            <a:fld id="{F9806C17-B968-439C-85EE-612B83E87FE0}" type="datetimeFigureOut">
              <a:rPr lang="en-GB" smtClean="0"/>
              <a:pPr/>
              <a:t>12/12/18</a:t>
            </a:fld>
            <a:endParaRPr lang="en-GB" dirty="0"/>
          </a:p>
        </p:txBody>
      </p:sp>
      <p:sp>
        <p:nvSpPr>
          <p:cNvPr id="5" name="Footer Placeholder 4">
            <a:extLst>
              <a:ext uri="{FF2B5EF4-FFF2-40B4-BE49-F238E27FC236}">
                <a16:creationId xmlns:a16="http://schemas.microsoft.com/office/drawing/2014/main" xmlns="" id="{92B3976B-4B50-49D6-8FAC-FC5BBAA9E49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67B30FED-D65F-4B12-B79F-03E79C8B6F59}"/>
              </a:ext>
            </a:extLst>
          </p:cNvPr>
          <p:cNvSpPr>
            <a:spLocks noGrp="1"/>
          </p:cNvSpPr>
          <p:nvPr>
            <p:ph type="sldNum" sz="quarter" idx="12"/>
          </p:nvPr>
        </p:nvSpPr>
        <p:spPr/>
        <p:txBody>
          <a:bodyPr/>
          <a:lstStyle/>
          <a:p>
            <a:fld id="{CCB5CEF0-4325-4CC0-8C24-470B8CF94801}" type="slidenum">
              <a:rPr lang="en-GB" smtClean="0"/>
              <a:pPr/>
              <a:t>‹#›</a:t>
            </a:fld>
            <a:endParaRPr lang="en-GB" dirty="0"/>
          </a:p>
        </p:txBody>
      </p:sp>
    </p:spTree>
    <p:extLst>
      <p:ext uri="{BB962C8B-B14F-4D97-AF65-F5344CB8AC3E}">
        <p14:creationId xmlns:p14="http://schemas.microsoft.com/office/powerpoint/2010/main" val="727459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E00FE5-8863-4381-95DB-415CF952CDF4}"/>
              </a:ext>
            </a:extLst>
          </p:cNvPr>
          <p:cNvSpPr>
            <a:spLocks noGrp="1"/>
          </p:cNvSpPr>
          <p:nvPr>
            <p:ph type="title"/>
          </p:nvPr>
        </p:nvSpPr>
        <p:spPr>
          <a:xfrm>
            <a:off x="675879" y="1709740"/>
            <a:ext cx="8543925"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450D8CB1-765B-4EA0-BEC5-682E0F1EB56A}"/>
              </a:ext>
            </a:extLst>
          </p:cNvPr>
          <p:cNvSpPr>
            <a:spLocks noGrp="1"/>
          </p:cNvSpPr>
          <p:nvPr>
            <p:ph type="body" idx="1"/>
          </p:nvPr>
        </p:nvSpPr>
        <p:spPr>
          <a:xfrm>
            <a:off x="675879" y="4589465"/>
            <a:ext cx="8543925"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5E844843-D086-4BD2-9AC3-BED6B3461AE1}"/>
              </a:ext>
            </a:extLst>
          </p:cNvPr>
          <p:cNvSpPr>
            <a:spLocks noGrp="1"/>
          </p:cNvSpPr>
          <p:nvPr>
            <p:ph type="dt" sz="half" idx="10"/>
          </p:nvPr>
        </p:nvSpPr>
        <p:spPr/>
        <p:txBody>
          <a:bodyPr/>
          <a:lstStyle/>
          <a:p>
            <a:fld id="{F9806C17-B968-439C-85EE-612B83E87FE0}" type="datetimeFigureOut">
              <a:rPr lang="en-GB" smtClean="0"/>
              <a:pPr/>
              <a:t>12/12/18</a:t>
            </a:fld>
            <a:endParaRPr lang="en-GB" dirty="0"/>
          </a:p>
        </p:txBody>
      </p:sp>
      <p:sp>
        <p:nvSpPr>
          <p:cNvPr id="5" name="Footer Placeholder 4">
            <a:extLst>
              <a:ext uri="{FF2B5EF4-FFF2-40B4-BE49-F238E27FC236}">
                <a16:creationId xmlns:a16="http://schemas.microsoft.com/office/drawing/2014/main" xmlns="" id="{8B3CB411-C9AC-4BD8-A41E-CA7829E0D29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447E43F3-EB7E-44AE-871A-026314D25BBF}"/>
              </a:ext>
            </a:extLst>
          </p:cNvPr>
          <p:cNvSpPr>
            <a:spLocks noGrp="1"/>
          </p:cNvSpPr>
          <p:nvPr>
            <p:ph type="sldNum" sz="quarter" idx="12"/>
          </p:nvPr>
        </p:nvSpPr>
        <p:spPr/>
        <p:txBody>
          <a:bodyPr/>
          <a:lstStyle/>
          <a:p>
            <a:fld id="{CCB5CEF0-4325-4CC0-8C24-470B8CF94801}" type="slidenum">
              <a:rPr lang="en-GB" smtClean="0"/>
              <a:pPr/>
              <a:t>‹#›</a:t>
            </a:fld>
            <a:endParaRPr lang="en-GB" dirty="0"/>
          </a:p>
        </p:txBody>
      </p:sp>
    </p:spTree>
    <p:extLst>
      <p:ext uri="{BB962C8B-B14F-4D97-AF65-F5344CB8AC3E}">
        <p14:creationId xmlns:p14="http://schemas.microsoft.com/office/powerpoint/2010/main" val="279369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B01F8E-DC94-4502-90FB-D90733876A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9339EE98-E404-4F90-9DDE-368390286602}"/>
              </a:ext>
            </a:extLst>
          </p:cNvPr>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772D6D11-83A1-441F-8D86-167E172E566C}"/>
              </a:ext>
            </a:extLst>
          </p:cNvPr>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17693C58-1FE3-4CBD-8C33-A077AE7AAB97}"/>
              </a:ext>
            </a:extLst>
          </p:cNvPr>
          <p:cNvSpPr>
            <a:spLocks noGrp="1"/>
          </p:cNvSpPr>
          <p:nvPr>
            <p:ph type="dt" sz="half" idx="10"/>
          </p:nvPr>
        </p:nvSpPr>
        <p:spPr/>
        <p:txBody>
          <a:bodyPr/>
          <a:lstStyle/>
          <a:p>
            <a:fld id="{F9806C17-B968-439C-85EE-612B83E87FE0}" type="datetimeFigureOut">
              <a:rPr lang="en-GB" smtClean="0"/>
              <a:pPr/>
              <a:t>12/12/18</a:t>
            </a:fld>
            <a:endParaRPr lang="en-GB" dirty="0"/>
          </a:p>
        </p:txBody>
      </p:sp>
      <p:sp>
        <p:nvSpPr>
          <p:cNvPr id="6" name="Footer Placeholder 5">
            <a:extLst>
              <a:ext uri="{FF2B5EF4-FFF2-40B4-BE49-F238E27FC236}">
                <a16:creationId xmlns:a16="http://schemas.microsoft.com/office/drawing/2014/main" xmlns="" id="{DF69E345-3DFF-431F-B5D7-3A8A963B400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xmlns="" id="{2D9A5D6D-2B26-4DAD-A50B-8832C3D53591}"/>
              </a:ext>
            </a:extLst>
          </p:cNvPr>
          <p:cNvSpPr>
            <a:spLocks noGrp="1"/>
          </p:cNvSpPr>
          <p:nvPr>
            <p:ph type="sldNum" sz="quarter" idx="12"/>
          </p:nvPr>
        </p:nvSpPr>
        <p:spPr/>
        <p:txBody>
          <a:bodyPr/>
          <a:lstStyle/>
          <a:p>
            <a:fld id="{CCB5CEF0-4325-4CC0-8C24-470B8CF94801}" type="slidenum">
              <a:rPr lang="en-GB" smtClean="0"/>
              <a:pPr/>
              <a:t>‹#›</a:t>
            </a:fld>
            <a:endParaRPr lang="en-GB" dirty="0"/>
          </a:p>
        </p:txBody>
      </p:sp>
    </p:spTree>
    <p:extLst>
      <p:ext uri="{BB962C8B-B14F-4D97-AF65-F5344CB8AC3E}">
        <p14:creationId xmlns:p14="http://schemas.microsoft.com/office/powerpoint/2010/main" val="3923756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3D841B-2FF5-425D-BD61-11C63514485D}"/>
              </a:ext>
            </a:extLst>
          </p:cNvPr>
          <p:cNvSpPr>
            <a:spLocks noGrp="1"/>
          </p:cNvSpPr>
          <p:nvPr>
            <p:ph type="title"/>
          </p:nvPr>
        </p:nvSpPr>
        <p:spPr>
          <a:xfrm>
            <a:off x="682328" y="365127"/>
            <a:ext cx="8543925"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960A99BA-2FE5-4E5D-B6F1-20A47920C81A}"/>
              </a:ext>
            </a:extLst>
          </p:cNvPr>
          <p:cNvSpPr>
            <a:spLocks noGrp="1"/>
          </p:cNvSpPr>
          <p:nvPr>
            <p:ph type="body" idx="1"/>
          </p:nvPr>
        </p:nvSpPr>
        <p:spPr>
          <a:xfrm>
            <a:off x="682329" y="1681163"/>
            <a:ext cx="4190702"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xmlns="" id="{48F77207-BEF2-44DF-B382-2E7F413CD2A8}"/>
              </a:ext>
            </a:extLst>
          </p:cNvPr>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83D8475E-C0EA-4737-A3F3-8214C895F2EA}"/>
              </a:ext>
            </a:extLst>
          </p:cNvPr>
          <p:cNvSpPr>
            <a:spLocks noGrp="1"/>
          </p:cNvSpPr>
          <p:nvPr>
            <p:ph type="body" sz="quarter" idx="3"/>
          </p:nvPr>
        </p:nvSpPr>
        <p:spPr>
          <a:xfrm>
            <a:off x="5014913" y="1681163"/>
            <a:ext cx="4211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xmlns="" id="{A40F0B59-ECC1-446B-9AE9-26966F0B12A6}"/>
              </a:ext>
            </a:extLst>
          </p:cNvPr>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D54E7660-2DB8-4828-ACD3-D6D9AFE86167}"/>
              </a:ext>
            </a:extLst>
          </p:cNvPr>
          <p:cNvSpPr>
            <a:spLocks noGrp="1"/>
          </p:cNvSpPr>
          <p:nvPr>
            <p:ph type="dt" sz="half" idx="10"/>
          </p:nvPr>
        </p:nvSpPr>
        <p:spPr/>
        <p:txBody>
          <a:bodyPr/>
          <a:lstStyle/>
          <a:p>
            <a:fld id="{F9806C17-B968-439C-85EE-612B83E87FE0}" type="datetimeFigureOut">
              <a:rPr lang="en-GB" smtClean="0"/>
              <a:pPr/>
              <a:t>12/12/18</a:t>
            </a:fld>
            <a:endParaRPr lang="en-GB" dirty="0"/>
          </a:p>
        </p:txBody>
      </p:sp>
      <p:sp>
        <p:nvSpPr>
          <p:cNvPr id="8" name="Footer Placeholder 7">
            <a:extLst>
              <a:ext uri="{FF2B5EF4-FFF2-40B4-BE49-F238E27FC236}">
                <a16:creationId xmlns:a16="http://schemas.microsoft.com/office/drawing/2014/main" xmlns="" id="{59872359-80C7-477B-8C2D-82C5BFBDD10B}"/>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xmlns="" id="{AEDA908A-2461-494D-B1D2-06A1CE8A9C8E}"/>
              </a:ext>
            </a:extLst>
          </p:cNvPr>
          <p:cNvSpPr>
            <a:spLocks noGrp="1"/>
          </p:cNvSpPr>
          <p:nvPr>
            <p:ph type="sldNum" sz="quarter" idx="12"/>
          </p:nvPr>
        </p:nvSpPr>
        <p:spPr/>
        <p:txBody>
          <a:bodyPr/>
          <a:lstStyle/>
          <a:p>
            <a:fld id="{CCB5CEF0-4325-4CC0-8C24-470B8CF94801}" type="slidenum">
              <a:rPr lang="en-GB" smtClean="0"/>
              <a:pPr/>
              <a:t>‹#›</a:t>
            </a:fld>
            <a:endParaRPr lang="en-GB" dirty="0"/>
          </a:p>
        </p:txBody>
      </p:sp>
    </p:spTree>
    <p:extLst>
      <p:ext uri="{BB962C8B-B14F-4D97-AF65-F5344CB8AC3E}">
        <p14:creationId xmlns:p14="http://schemas.microsoft.com/office/powerpoint/2010/main" val="18597878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B7F684-2945-4D4D-9795-FFB6C6E99DA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FB72F2C0-2835-4741-8BA4-7F15A0CF4E3E}"/>
              </a:ext>
            </a:extLst>
          </p:cNvPr>
          <p:cNvSpPr>
            <a:spLocks noGrp="1"/>
          </p:cNvSpPr>
          <p:nvPr>
            <p:ph type="dt" sz="half" idx="10"/>
          </p:nvPr>
        </p:nvSpPr>
        <p:spPr/>
        <p:txBody>
          <a:bodyPr/>
          <a:lstStyle/>
          <a:p>
            <a:fld id="{F9806C17-B968-439C-85EE-612B83E87FE0}" type="datetimeFigureOut">
              <a:rPr lang="en-GB" smtClean="0"/>
              <a:pPr/>
              <a:t>12/12/18</a:t>
            </a:fld>
            <a:endParaRPr lang="en-GB" dirty="0"/>
          </a:p>
        </p:txBody>
      </p:sp>
      <p:sp>
        <p:nvSpPr>
          <p:cNvPr id="4" name="Footer Placeholder 3">
            <a:extLst>
              <a:ext uri="{FF2B5EF4-FFF2-40B4-BE49-F238E27FC236}">
                <a16:creationId xmlns:a16="http://schemas.microsoft.com/office/drawing/2014/main" xmlns="" id="{52EB56D5-26D3-410A-9EB9-697EDE666754}"/>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A33DC541-3D4F-470F-9BAE-F2CABA784534}"/>
              </a:ext>
            </a:extLst>
          </p:cNvPr>
          <p:cNvSpPr>
            <a:spLocks noGrp="1"/>
          </p:cNvSpPr>
          <p:nvPr>
            <p:ph type="sldNum" sz="quarter" idx="12"/>
          </p:nvPr>
        </p:nvSpPr>
        <p:spPr/>
        <p:txBody>
          <a:bodyPr/>
          <a:lstStyle/>
          <a:p>
            <a:fld id="{CCB5CEF0-4325-4CC0-8C24-470B8CF94801}" type="slidenum">
              <a:rPr lang="en-GB" smtClean="0"/>
              <a:pPr/>
              <a:t>‹#›</a:t>
            </a:fld>
            <a:endParaRPr lang="en-GB" dirty="0"/>
          </a:p>
        </p:txBody>
      </p:sp>
    </p:spTree>
    <p:extLst>
      <p:ext uri="{BB962C8B-B14F-4D97-AF65-F5344CB8AC3E}">
        <p14:creationId xmlns:p14="http://schemas.microsoft.com/office/powerpoint/2010/main" val="15957210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3BBA4FC-5074-4A98-8E4B-F7CA661B6F8B}"/>
              </a:ext>
            </a:extLst>
          </p:cNvPr>
          <p:cNvSpPr>
            <a:spLocks noGrp="1"/>
          </p:cNvSpPr>
          <p:nvPr>
            <p:ph type="dt" sz="half" idx="10"/>
          </p:nvPr>
        </p:nvSpPr>
        <p:spPr/>
        <p:txBody>
          <a:bodyPr/>
          <a:lstStyle/>
          <a:p>
            <a:fld id="{F9806C17-B968-439C-85EE-612B83E87FE0}" type="datetimeFigureOut">
              <a:rPr lang="en-GB" smtClean="0"/>
              <a:pPr/>
              <a:t>12/12/18</a:t>
            </a:fld>
            <a:endParaRPr lang="en-GB" dirty="0"/>
          </a:p>
        </p:txBody>
      </p:sp>
      <p:sp>
        <p:nvSpPr>
          <p:cNvPr id="3" name="Footer Placeholder 2">
            <a:extLst>
              <a:ext uri="{FF2B5EF4-FFF2-40B4-BE49-F238E27FC236}">
                <a16:creationId xmlns:a16="http://schemas.microsoft.com/office/drawing/2014/main" xmlns="" id="{64127B27-745A-49B1-87E3-97609A52DEBA}"/>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xmlns="" id="{57D9CA51-2EED-4CCD-B293-6AB6E50E0531}"/>
              </a:ext>
            </a:extLst>
          </p:cNvPr>
          <p:cNvSpPr>
            <a:spLocks noGrp="1"/>
          </p:cNvSpPr>
          <p:nvPr>
            <p:ph type="sldNum" sz="quarter" idx="12"/>
          </p:nvPr>
        </p:nvSpPr>
        <p:spPr/>
        <p:txBody>
          <a:bodyPr/>
          <a:lstStyle/>
          <a:p>
            <a:fld id="{CCB5CEF0-4325-4CC0-8C24-470B8CF94801}" type="slidenum">
              <a:rPr lang="en-GB" smtClean="0"/>
              <a:pPr/>
              <a:t>‹#›</a:t>
            </a:fld>
            <a:endParaRPr lang="en-GB" dirty="0"/>
          </a:p>
        </p:txBody>
      </p:sp>
    </p:spTree>
    <p:extLst>
      <p:ext uri="{BB962C8B-B14F-4D97-AF65-F5344CB8AC3E}">
        <p14:creationId xmlns:p14="http://schemas.microsoft.com/office/powerpoint/2010/main" val="1716351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7E7ECCB-D496-43FC-986D-492494051920}" type="datetimeFigureOut">
              <a:rPr lang="en-GB" smtClean="0"/>
              <a:t>12/12/18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9A2A9E-0304-420D-A0B6-B06C80A10376}" type="slidenum">
              <a:rPr lang="en-GB" smtClean="0"/>
              <a:t>‹#›</a:t>
            </a:fld>
            <a:endParaRPr lang="en-GB" dirty="0"/>
          </a:p>
        </p:txBody>
      </p:sp>
    </p:spTree>
    <p:extLst>
      <p:ext uri="{BB962C8B-B14F-4D97-AF65-F5344CB8AC3E}">
        <p14:creationId xmlns:p14="http://schemas.microsoft.com/office/powerpoint/2010/main" val="3354801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9F8915-ACD2-45D3-9FBD-BDEE558820F1}"/>
              </a:ext>
            </a:extLst>
          </p:cNvPr>
          <p:cNvSpPr>
            <a:spLocks noGrp="1"/>
          </p:cNvSpPr>
          <p:nvPr>
            <p:ph type="title"/>
          </p:nvPr>
        </p:nvSpPr>
        <p:spPr>
          <a:xfrm>
            <a:off x="682328" y="457200"/>
            <a:ext cx="3194943"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37EEECE5-5228-459B-AA3C-FC9FA94B0A0E}"/>
              </a:ext>
            </a:extLst>
          </p:cNvPr>
          <p:cNvSpPr>
            <a:spLocks noGrp="1"/>
          </p:cNvSpPr>
          <p:nvPr>
            <p:ph idx="1"/>
          </p:nvPr>
        </p:nvSpPr>
        <p:spPr>
          <a:xfrm>
            <a:off x="4211340" y="987427"/>
            <a:ext cx="5014913"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BE59C455-307F-47DC-B39D-EACD03510A64}"/>
              </a:ext>
            </a:extLst>
          </p:cNvPr>
          <p:cNvSpPr>
            <a:spLocks noGrp="1"/>
          </p:cNvSpPr>
          <p:nvPr>
            <p:ph type="body" sz="half" idx="2"/>
          </p:nvPr>
        </p:nvSpPr>
        <p:spPr>
          <a:xfrm>
            <a:off x="682328" y="2057400"/>
            <a:ext cx="3194943"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71C0C591-80E5-45FE-BB52-FAC8030518C2}"/>
              </a:ext>
            </a:extLst>
          </p:cNvPr>
          <p:cNvSpPr>
            <a:spLocks noGrp="1"/>
          </p:cNvSpPr>
          <p:nvPr>
            <p:ph type="dt" sz="half" idx="10"/>
          </p:nvPr>
        </p:nvSpPr>
        <p:spPr/>
        <p:txBody>
          <a:bodyPr/>
          <a:lstStyle/>
          <a:p>
            <a:fld id="{F9806C17-B968-439C-85EE-612B83E87FE0}" type="datetimeFigureOut">
              <a:rPr lang="en-GB" smtClean="0"/>
              <a:pPr/>
              <a:t>12/12/18</a:t>
            </a:fld>
            <a:endParaRPr lang="en-GB" dirty="0"/>
          </a:p>
        </p:txBody>
      </p:sp>
      <p:sp>
        <p:nvSpPr>
          <p:cNvPr id="6" name="Footer Placeholder 5">
            <a:extLst>
              <a:ext uri="{FF2B5EF4-FFF2-40B4-BE49-F238E27FC236}">
                <a16:creationId xmlns:a16="http://schemas.microsoft.com/office/drawing/2014/main" xmlns="" id="{B5950695-D2AD-4E46-95A7-356C818FD61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xmlns="" id="{33D55D69-2715-4CEF-9C0C-714D6430D4E1}"/>
              </a:ext>
            </a:extLst>
          </p:cNvPr>
          <p:cNvSpPr>
            <a:spLocks noGrp="1"/>
          </p:cNvSpPr>
          <p:nvPr>
            <p:ph type="sldNum" sz="quarter" idx="12"/>
          </p:nvPr>
        </p:nvSpPr>
        <p:spPr/>
        <p:txBody>
          <a:bodyPr/>
          <a:lstStyle/>
          <a:p>
            <a:fld id="{CCB5CEF0-4325-4CC0-8C24-470B8CF94801}" type="slidenum">
              <a:rPr lang="en-GB" smtClean="0"/>
              <a:pPr/>
              <a:t>‹#›</a:t>
            </a:fld>
            <a:endParaRPr lang="en-GB" dirty="0"/>
          </a:p>
        </p:txBody>
      </p:sp>
    </p:spTree>
    <p:extLst>
      <p:ext uri="{BB962C8B-B14F-4D97-AF65-F5344CB8AC3E}">
        <p14:creationId xmlns:p14="http://schemas.microsoft.com/office/powerpoint/2010/main" val="3427593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E30F84-74FC-47CC-8874-8A72ABA1BF03}"/>
              </a:ext>
            </a:extLst>
          </p:cNvPr>
          <p:cNvSpPr>
            <a:spLocks noGrp="1"/>
          </p:cNvSpPr>
          <p:nvPr>
            <p:ph type="title"/>
          </p:nvPr>
        </p:nvSpPr>
        <p:spPr>
          <a:xfrm>
            <a:off x="682328" y="457200"/>
            <a:ext cx="3194943"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5130FF41-1EDC-4B3E-864E-8EF7D7E87E2F}"/>
              </a:ext>
            </a:extLst>
          </p:cNvPr>
          <p:cNvSpPr>
            <a:spLocks noGrp="1"/>
          </p:cNvSpPr>
          <p:nvPr>
            <p:ph type="pic" idx="1"/>
          </p:nvPr>
        </p:nvSpPr>
        <p:spPr>
          <a:xfrm>
            <a:off x="4211340" y="987427"/>
            <a:ext cx="5014913"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endParaRPr lang="en-GB" dirty="0"/>
          </a:p>
        </p:txBody>
      </p:sp>
      <p:sp>
        <p:nvSpPr>
          <p:cNvPr id="4" name="Text Placeholder 3">
            <a:extLst>
              <a:ext uri="{FF2B5EF4-FFF2-40B4-BE49-F238E27FC236}">
                <a16:creationId xmlns:a16="http://schemas.microsoft.com/office/drawing/2014/main" xmlns="" id="{B2BBBA15-6144-40B4-B719-10BD2858B205}"/>
              </a:ext>
            </a:extLst>
          </p:cNvPr>
          <p:cNvSpPr>
            <a:spLocks noGrp="1"/>
          </p:cNvSpPr>
          <p:nvPr>
            <p:ph type="body" sz="half" idx="2"/>
          </p:nvPr>
        </p:nvSpPr>
        <p:spPr>
          <a:xfrm>
            <a:off x="682328" y="2057400"/>
            <a:ext cx="3194943"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191030B5-FDB8-416A-961D-8091CD477C3E}"/>
              </a:ext>
            </a:extLst>
          </p:cNvPr>
          <p:cNvSpPr>
            <a:spLocks noGrp="1"/>
          </p:cNvSpPr>
          <p:nvPr>
            <p:ph type="dt" sz="half" idx="10"/>
          </p:nvPr>
        </p:nvSpPr>
        <p:spPr/>
        <p:txBody>
          <a:bodyPr/>
          <a:lstStyle/>
          <a:p>
            <a:fld id="{F9806C17-B968-439C-85EE-612B83E87FE0}" type="datetimeFigureOut">
              <a:rPr lang="en-GB" smtClean="0"/>
              <a:pPr/>
              <a:t>12/12/18</a:t>
            </a:fld>
            <a:endParaRPr lang="en-GB" dirty="0"/>
          </a:p>
        </p:txBody>
      </p:sp>
      <p:sp>
        <p:nvSpPr>
          <p:cNvPr id="6" name="Footer Placeholder 5">
            <a:extLst>
              <a:ext uri="{FF2B5EF4-FFF2-40B4-BE49-F238E27FC236}">
                <a16:creationId xmlns:a16="http://schemas.microsoft.com/office/drawing/2014/main" xmlns="" id="{B6E085F3-9FEE-4F2E-A98F-D38A9F74141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xmlns="" id="{F749CA95-049B-4E60-9C12-D9E7719C36B7}"/>
              </a:ext>
            </a:extLst>
          </p:cNvPr>
          <p:cNvSpPr>
            <a:spLocks noGrp="1"/>
          </p:cNvSpPr>
          <p:nvPr>
            <p:ph type="sldNum" sz="quarter" idx="12"/>
          </p:nvPr>
        </p:nvSpPr>
        <p:spPr/>
        <p:txBody>
          <a:bodyPr/>
          <a:lstStyle/>
          <a:p>
            <a:fld id="{CCB5CEF0-4325-4CC0-8C24-470B8CF94801}" type="slidenum">
              <a:rPr lang="en-GB" smtClean="0"/>
              <a:pPr/>
              <a:t>‹#›</a:t>
            </a:fld>
            <a:endParaRPr lang="en-GB" dirty="0"/>
          </a:p>
        </p:txBody>
      </p:sp>
    </p:spTree>
    <p:extLst>
      <p:ext uri="{BB962C8B-B14F-4D97-AF65-F5344CB8AC3E}">
        <p14:creationId xmlns:p14="http://schemas.microsoft.com/office/powerpoint/2010/main" val="1226229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4FEB1E-2FBC-483D-9327-5A11246F461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9CFBFD9D-0D45-44DC-A03C-F87BFC94DF4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FC3CEECE-8615-4DD7-81D2-41D94CDD8606}"/>
              </a:ext>
            </a:extLst>
          </p:cNvPr>
          <p:cNvSpPr>
            <a:spLocks noGrp="1"/>
          </p:cNvSpPr>
          <p:nvPr>
            <p:ph type="dt" sz="half" idx="10"/>
          </p:nvPr>
        </p:nvSpPr>
        <p:spPr/>
        <p:txBody>
          <a:bodyPr/>
          <a:lstStyle/>
          <a:p>
            <a:fld id="{F9806C17-B968-439C-85EE-612B83E87FE0}" type="datetimeFigureOut">
              <a:rPr lang="en-GB" smtClean="0"/>
              <a:pPr/>
              <a:t>12/12/18</a:t>
            </a:fld>
            <a:endParaRPr lang="en-GB" dirty="0"/>
          </a:p>
        </p:txBody>
      </p:sp>
      <p:sp>
        <p:nvSpPr>
          <p:cNvPr id="5" name="Footer Placeholder 4">
            <a:extLst>
              <a:ext uri="{FF2B5EF4-FFF2-40B4-BE49-F238E27FC236}">
                <a16:creationId xmlns:a16="http://schemas.microsoft.com/office/drawing/2014/main" xmlns="" id="{9674E5E3-FEE9-46C7-98B6-C082FAFC230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CBC02CEC-26CD-4B42-BABC-BAA6279C6AE5}"/>
              </a:ext>
            </a:extLst>
          </p:cNvPr>
          <p:cNvSpPr>
            <a:spLocks noGrp="1"/>
          </p:cNvSpPr>
          <p:nvPr>
            <p:ph type="sldNum" sz="quarter" idx="12"/>
          </p:nvPr>
        </p:nvSpPr>
        <p:spPr/>
        <p:txBody>
          <a:bodyPr/>
          <a:lstStyle/>
          <a:p>
            <a:fld id="{CCB5CEF0-4325-4CC0-8C24-470B8CF94801}" type="slidenum">
              <a:rPr lang="en-GB" smtClean="0"/>
              <a:pPr/>
              <a:t>‹#›</a:t>
            </a:fld>
            <a:endParaRPr lang="en-GB" dirty="0"/>
          </a:p>
        </p:txBody>
      </p:sp>
    </p:spTree>
    <p:extLst>
      <p:ext uri="{BB962C8B-B14F-4D97-AF65-F5344CB8AC3E}">
        <p14:creationId xmlns:p14="http://schemas.microsoft.com/office/powerpoint/2010/main" val="33942820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F8269B1-9A0C-463A-A88B-5C0DCC09328E}"/>
              </a:ext>
            </a:extLst>
          </p:cNvPr>
          <p:cNvSpPr>
            <a:spLocks noGrp="1"/>
          </p:cNvSpPr>
          <p:nvPr>
            <p:ph type="title" orient="vert"/>
          </p:nvPr>
        </p:nvSpPr>
        <p:spPr>
          <a:xfrm>
            <a:off x="7088982" y="365125"/>
            <a:ext cx="2135981"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0510F965-25CA-4709-A7DD-FCC951568685}"/>
              </a:ext>
            </a:extLst>
          </p:cNvPr>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4B33A0B7-74DA-4D5F-99F6-3223EAED0B2A}"/>
              </a:ext>
            </a:extLst>
          </p:cNvPr>
          <p:cNvSpPr>
            <a:spLocks noGrp="1"/>
          </p:cNvSpPr>
          <p:nvPr>
            <p:ph type="dt" sz="half" idx="10"/>
          </p:nvPr>
        </p:nvSpPr>
        <p:spPr/>
        <p:txBody>
          <a:bodyPr/>
          <a:lstStyle/>
          <a:p>
            <a:fld id="{F9806C17-B968-439C-85EE-612B83E87FE0}" type="datetimeFigureOut">
              <a:rPr lang="en-GB" smtClean="0"/>
              <a:pPr/>
              <a:t>12/12/18</a:t>
            </a:fld>
            <a:endParaRPr lang="en-GB" dirty="0"/>
          </a:p>
        </p:txBody>
      </p:sp>
      <p:sp>
        <p:nvSpPr>
          <p:cNvPr id="5" name="Footer Placeholder 4">
            <a:extLst>
              <a:ext uri="{FF2B5EF4-FFF2-40B4-BE49-F238E27FC236}">
                <a16:creationId xmlns:a16="http://schemas.microsoft.com/office/drawing/2014/main" xmlns="" id="{F2A10100-C0E5-4A1C-A825-3CF26240F2D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0271A2A4-3CA7-4137-8BE3-8F089D444FB6}"/>
              </a:ext>
            </a:extLst>
          </p:cNvPr>
          <p:cNvSpPr>
            <a:spLocks noGrp="1"/>
          </p:cNvSpPr>
          <p:nvPr>
            <p:ph type="sldNum" sz="quarter" idx="12"/>
          </p:nvPr>
        </p:nvSpPr>
        <p:spPr/>
        <p:txBody>
          <a:bodyPr/>
          <a:lstStyle/>
          <a:p>
            <a:fld id="{CCB5CEF0-4325-4CC0-8C24-470B8CF94801}" type="slidenum">
              <a:rPr lang="en-GB" smtClean="0"/>
              <a:pPr/>
              <a:t>‹#›</a:t>
            </a:fld>
            <a:endParaRPr lang="en-GB" dirty="0"/>
          </a:p>
        </p:txBody>
      </p:sp>
    </p:spTree>
    <p:extLst>
      <p:ext uri="{BB962C8B-B14F-4D97-AF65-F5344CB8AC3E}">
        <p14:creationId xmlns:p14="http://schemas.microsoft.com/office/powerpoint/2010/main" val="42049337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95300" y="1600201"/>
            <a:ext cx="8915400" cy="4525963"/>
          </a:xfrm>
        </p:spPr>
        <p:txBody>
          <a:bodyPr rtlCol="0">
            <a:normAutofit/>
          </a:bodyPr>
          <a:lstStyle/>
          <a:p>
            <a:pPr lvl="0"/>
            <a:r>
              <a:rPr lang="en-US" noProof="0" dirty="0"/>
              <a:t>Click icon to add table</a:t>
            </a:r>
            <a:endParaRPr lang="en-GB" noProof="0" dirty="0"/>
          </a:p>
        </p:txBody>
      </p:sp>
      <p:sp>
        <p:nvSpPr>
          <p:cNvPr id="4" name="Rectangle 4">
            <a:extLst>
              <a:ext uri="{FF2B5EF4-FFF2-40B4-BE49-F238E27FC236}">
                <a16:creationId xmlns:a16="http://schemas.microsoft.com/office/drawing/2014/main" xmlns="" id="{35A84D57-B1E4-41EA-B5A3-6A03561747F7}"/>
              </a:ext>
            </a:extLst>
          </p:cNvPr>
          <p:cNvSpPr>
            <a:spLocks noGrp="1" noChangeArrowheads="1"/>
          </p:cNvSpPr>
          <p:nvPr>
            <p:ph type="dt" sz="half" idx="10"/>
          </p:nvPr>
        </p:nvSpPr>
        <p:spPr/>
        <p:txBody>
          <a:bodyPr/>
          <a:lstStyle>
            <a:lvl1pPr>
              <a:defRPr>
                <a:solidFill>
                  <a:srgbClr val="000000"/>
                </a:solidFill>
              </a:defRPr>
            </a:lvl1pPr>
          </a:lstStyle>
          <a:p>
            <a:pPr>
              <a:defRPr/>
            </a:pPr>
            <a:endParaRPr lang="en-GB" dirty="0"/>
          </a:p>
        </p:txBody>
      </p:sp>
      <p:sp>
        <p:nvSpPr>
          <p:cNvPr id="5" name="Rectangle 5">
            <a:extLst>
              <a:ext uri="{FF2B5EF4-FFF2-40B4-BE49-F238E27FC236}">
                <a16:creationId xmlns:a16="http://schemas.microsoft.com/office/drawing/2014/main" xmlns="" id="{A2AD920E-70F0-4AFF-B889-B29FC07C5896}"/>
              </a:ext>
            </a:extLst>
          </p:cNvPr>
          <p:cNvSpPr>
            <a:spLocks noGrp="1" noChangeArrowheads="1"/>
          </p:cNvSpPr>
          <p:nvPr>
            <p:ph type="ftr" sz="quarter" idx="11"/>
          </p:nvPr>
        </p:nvSpPr>
        <p:spPr/>
        <p:txBody>
          <a:bodyPr/>
          <a:lstStyle>
            <a:lvl1pPr>
              <a:defRPr>
                <a:solidFill>
                  <a:srgbClr val="000000"/>
                </a:solidFill>
              </a:defRPr>
            </a:lvl1pPr>
          </a:lstStyle>
          <a:p>
            <a:pPr>
              <a:defRPr/>
            </a:pPr>
            <a:endParaRPr lang="en-GB" dirty="0"/>
          </a:p>
        </p:txBody>
      </p:sp>
      <p:sp>
        <p:nvSpPr>
          <p:cNvPr id="6" name="Rectangle 6">
            <a:extLst>
              <a:ext uri="{FF2B5EF4-FFF2-40B4-BE49-F238E27FC236}">
                <a16:creationId xmlns:a16="http://schemas.microsoft.com/office/drawing/2014/main" xmlns="" id="{07BDDD7B-DB05-4816-9E17-BB60ED18BA09}"/>
              </a:ext>
            </a:extLst>
          </p:cNvPr>
          <p:cNvSpPr>
            <a:spLocks noGrp="1" noChangeArrowheads="1"/>
          </p:cNvSpPr>
          <p:nvPr>
            <p:ph type="sldNum" sz="quarter" idx="12"/>
          </p:nvPr>
        </p:nvSpPr>
        <p:spPr/>
        <p:txBody>
          <a:bodyPr/>
          <a:lstStyle>
            <a:lvl1pPr>
              <a:defRPr>
                <a:solidFill>
                  <a:srgbClr val="000000"/>
                </a:solidFill>
              </a:defRPr>
            </a:lvl1pPr>
          </a:lstStyle>
          <a:p>
            <a:fld id="{253BD000-1CA6-4C34-82C7-36E63EB7E8D7}" type="slidenum">
              <a:rPr lang="en-GB" altLang="en-US"/>
              <a:pPr/>
              <a:t>‹#›</a:t>
            </a:fld>
            <a:endParaRPr lang="en-GB" altLang="en-US" dirty="0"/>
          </a:p>
        </p:txBody>
      </p:sp>
    </p:spTree>
    <p:extLst>
      <p:ext uri="{BB962C8B-B14F-4D97-AF65-F5344CB8AC3E}">
        <p14:creationId xmlns:p14="http://schemas.microsoft.com/office/powerpoint/2010/main" val="35407648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94094" y="2386744"/>
            <a:ext cx="7517813"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189846" y="4352544"/>
            <a:ext cx="5526310"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A7E7ECCB-D496-43FC-986D-492494051920}" type="datetimeFigureOut">
              <a:rPr lang="en-GB" smtClean="0"/>
              <a:t>12/12/18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B9A2A9E-0304-420D-A0B6-B06C80A10376}" type="slidenum">
              <a:rPr lang="en-GB" smtClean="0"/>
              <a:t>‹#›</a:t>
            </a:fld>
            <a:endParaRPr lang="en-GB" dirty="0"/>
          </a:p>
        </p:txBody>
      </p:sp>
    </p:spTree>
    <p:extLst>
      <p:ext uri="{BB962C8B-B14F-4D97-AF65-F5344CB8AC3E}">
        <p14:creationId xmlns:p14="http://schemas.microsoft.com/office/powerpoint/2010/main" val="941537888"/>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E7ECCB-D496-43FC-986D-492494051920}" type="datetimeFigureOut">
              <a:rPr lang="en-GB" smtClean="0"/>
              <a:t>12/12/18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B9A2A9E-0304-420D-A0B6-B06C80A10376}" type="slidenum">
              <a:rPr lang="en-GB" smtClean="0"/>
              <a:t>‹#›</a:t>
            </a:fld>
            <a:endParaRPr lang="en-GB" dirty="0"/>
          </a:p>
        </p:txBody>
      </p:sp>
    </p:spTree>
    <p:extLst>
      <p:ext uri="{BB962C8B-B14F-4D97-AF65-F5344CB8AC3E}">
        <p14:creationId xmlns:p14="http://schemas.microsoft.com/office/powerpoint/2010/main" val="14927190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98626" y="2386744"/>
            <a:ext cx="7518654"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189846" y="4352465"/>
            <a:ext cx="5526310"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A7E7ECCB-D496-43FC-986D-492494051920}" type="datetimeFigureOut">
              <a:rPr lang="en-GB" smtClean="0"/>
              <a:t>12/12/18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B9A2A9E-0304-420D-A0B6-B06C80A10376}" type="slidenum">
              <a:rPr lang="en-GB" smtClean="0"/>
              <a:t>‹#›</a:t>
            </a:fld>
            <a:endParaRPr lang="en-GB" dirty="0"/>
          </a:p>
        </p:txBody>
      </p:sp>
    </p:spTree>
    <p:extLst>
      <p:ext uri="{BB962C8B-B14F-4D97-AF65-F5344CB8AC3E}">
        <p14:creationId xmlns:p14="http://schemas.microsoft.com/office/powerpoint/2010/main" val="2080418066"/>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94093" y="2638044"/>
            <a:ext cx="3562025"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49882" y="2638044"/>
            <a:ext cx="3564726"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7E7ECCB-D496-43FC-986D-492494051920}" type="datetimeFigureOut">
              <a:rPr lang="en-GB" smtClean="0"/>
              <a:t>12/12/18</a:t>
            </a:fld>
            <a:endParaRPr lang="en-GB" dirty="0"/>
          </a:p>
        </p:txBody>
      </p:sp>
      <p:sp>
        <p:nvSpPr>
          <p:cNvPr id="9" name="Footer Placeholder 8"/>
          <p:cNvSpPr>
            <a:spLocks noGrp="1"/>
          </p:cNvSpPr>
          <p:nvPr>
            <p:ph type="ftr" sz="quarter" idx="11"/>
          </p:nvPr>
        </p:nvSpPr>
        <p:spPr/>
        <p:txBody>
          <a:bodyPr/>
          <a:lstStyle/>
          <a:p>
            <a:endParaRPr lang="en-GB" dirty="0"/>
          </a:p>
        </p:txBody>
      </p:sp>
      <p:sp>
        <p:nvSpPr>
          <p:cNvPr id="10" name="Slide Number Placeholder 9"/>
          <p:cNvSpPr>
            <a:spLocks noGrp="1"/>
          </p:cNvSpPr>
          <p:nvPr>
            <p:ph type="sldNum" sz="quarter" idx="12"/>
          </p:nvPr>
        </p:nvSpPr>
        <p:spPr/>
        <p:txBody>
          <a:bodyPr/>
          <a:lstStyle/>
          <a:p>
            <a:fld id="{5B9A2A9E-0304-420D-A0B6-B06C80A10376}" type="slidenum">
              <a:rPr lang="en-GB" smtClean="0"/>
              <a:t>‹#›</a:t>
            </a:fld>
            <a:endParaRPr lang="en-GB" dirty="0"/>
          </a:p>
        </p:txBody>
      </p:sp>
    </p:spTree>
    <p:extLst>
      <p:ext uri="{BB962C8B-B14F-4D97-AF65-F5344CB8AC3E}">
        <p14:creationId xmlns:p14="http://schemas.microsoft.com/office/powerpoint/2010/main" val="39177358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94092" y="2313435"/>
            <a:ext cx="356202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94092" y="3143250"/>
            <a:ext cx="3562026"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5149882" y="3143250"/>
            <a:ext cx="3564726"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5149882" y="2313435"/>
            <a:ext cx="356472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A7E7ECCB-D496-43FC-986D-492494051920}" type="datetimeFigureOut">
              <a:rPr lang="en-GB" smtClean="0"/>
              <a:t>12/12/18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B9A2A9E-0304-420D-A0B6-B06C80A10376}" type="slidenum">
              <a:rPr lang="en-GB" smtClean="0"/>
              <a:t>‹#›</a:t>
            </a:fld>
            <a:endParaRPr lang="en-GB"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425055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solidFill>
                  <a:schemeClr val="tx2">
                    <a:lumMod val="75000"/>
                  </a:schemeClr>
                </a:solidFill>
              </a:defRPr>
            </a:lvl1pPr>
          </a:lstStyle>
          <a:p>
            <a:r>
              <a:rPr lang="en-US"/>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7E7ECCB-D496-43FC-986D-492494051920}" type="datetimeFigureOut">
              <a:rPr lang="en-GB" smtClean="0"/>
              <a:t>12/12/18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9A2A9E-0304-420D-A0B6-B06C80A10376}" type="slidenum">
              <a:rPr lang="en-GB" smtClean="0"/>
              <a:t>‹#›</a:t>
            </a:fld>
            <a:endParaRPr lang="en-GB" dirty="0"/>
          </a:p>
        </p:txBody>
      </p:sp>
    </p:spTree>
    <p:extLst>
      <p:ext uri="{BB962C8B-B14F-4D97-AF65-F5344CB8AC3E}">
        <p14:creationId xmlns:p14="http://schemas.microsoft.com/office/powerpoint/2010/main" val="2528813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7E7ECCB-D496-43FC-986D-492494051920}" type="datetimeFigureOut">
              <a:rPr lang="en-GB" smtClean="0"/>
              <a:t>12/12/18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B9A2A9E-0304-420D-A0B6-B06C80A10376}" type="slidenum">
              <a:rPr lang="en-GB" smtClean="0"/>
              <a:t>‹#›</a:t>
            </a:fld>
            <a:endParaRPr lang="en-GB" dirty="0"/>
          </a:p>
        </p:txBody>
      </p:sp>
    </p:spTree>
    <p:extLst>
      <p:ext uri="{BB962C8B-B14F-4D97-AF65-F5344CB8AC3E}">
        <p14:creationId xmlns:p14="http://schemas.microsoft.com/office/powerpoint/2010/main" val="42177971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E7ECCB-D496-43FC-986D-492494051920}" type="datetimeFigureOut">
              <a:rPr lang="en-GB" smtClean="0"/>
              <a:t>12/12/18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5B9A2A9E-0304-420D-A0B6-B06C80A10376}" type="slidenum">
              <a:rPr lang="en-GB" smtClean="0"/>
              <a:t>‹#›</a:t>
            </a:fld>
            <a:endParaRPr lang="en-GB" dirty="0"/>
          </a:p>
        </p:txBody>
      </p:sp>
    </p:spTree>
    <p:extLst>
      <p:ext uri="{BB962C8B-B14F-4D97-AF65-F5344CB8AC3E}">
        <p14:creationId xmlns:p14="http://schemas.microsoft.com/office/powerpoint/2010/main" val="34846211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953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94095" y="2243830"/>
            <a:ext cx="3564810"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473065" y="804672"/>
            <a:ext cx="391287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34879" y="3549918"/>
            <a:ext cx="3083243"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A7E7ECCB-D496-43FC-986D-492494051920}" type="datetimeFigureOut">
              <a:rPr lang="en-GB" smtClean="0"/>
              <a:t>12/12/18</a:t>
            </a:fld>
            <a:endParaRPr lang="en-GB" dirty="0"/>
          </a:p>
        </p:txBody>
      </p:sp>
      <p:sp>
        <p:nvSpPr>
          <p:cNvPr id="10" name="Footer Placeholder 9"/>
          <p:cNvSpPr>
            <a:spLocks noGrp="1"/>
          </p:cNvSpPr>
          <p:nvPr>
            <p:ph type="ftr" sz="quarter" idx="11"/>
          </p:nvPr>
        </p:nvSpPr>
        <p:spPr>
          <a:xfrm>
            <a:off x="694095" y="6236208"/>
            <a:ext cx="4123598" cy="320040"/>
          </a:xfrm>
        </p:spPr>
        <p:txBody>
          <a:bodyPr>
            <a:normAutofit/>
          </a:bodyPr>
          <a:lstStyle>
            <a:lvl1pPr>
              <a:defRPr>
                <a:solidFill>
                  <a:srgbClr val="FFFFFF">
                    <a:alpha val="70000"/>
                  </a:srgbClr>
                </a:solidFill>
              </a:defRPr>
            </a:lvl1pPr>
          </a:lstStyle>
          <a:p>
            <a:endParaRPr lang="en-GB" dirty="0"/>
          </a:p>
        </p:txBody>
      </p:sp>
      <p:sp>
        <p:nvSpPr>
          <p:cNvPr id="11" name="Slide Number Placeholder 10"/>
          <p:cNvSpPr>
            <a:spLocks noGrp="1"/>
          </p:cNvSpPr>
          <p:nvPr>
            <p:ph type="sldNum" sz="quarter" idx="12"/>
          </p:nvPr>
        </p:nvSpPr>
        <p:spPr/>
        <p:txBody>
          <a:bodyPr/>
          <a:lstStyle/>
          <a:p>
            <a:fld id="{5B9A2A9E-0304-420D-A0B6-B06C80A10376}" type="slidenum">
              <a:rPr lang="en-GB" smtClean="0"/>
              <a:t>‹#›</a:t>
            </a:fld>
            <a:endParaRPr lang="en-GB" dirty="0"/>
          </a:p>
        </p:txBody>
      </p:sp>
    </p:spTree>
    <p:extLst>
      <p:ext uri="{BB962C8B-B14F-4D97-AF65-F5344CB8AC3E}">
        <p14:creationId xmlns:p14="http://schemas.microsoft.com/office/powerpoint/2010/main" val="1065290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2" y="0"/>
            <a:ext cx="4952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93420" y="2243828"/>
            <a:ext cx="356616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953001" y="-42172"/>
            <a:ext cx="4957954"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34879" y="3549920"/>
            <a:ext cx="3083243"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A7E7ECCB-D496-43FC-986D-492494051920}" type="datetimeFigureOut">
              <a:rPr lang="en-GB" smtClean="0"/>
              <a:t>12/12/18</a:t>
            </a:fld>
            <a:endParaRPr lang="en-GB" dirty="0"/>
          </a:p>
        </p:txBody>
      </p:sp>
      <p:sp>
        <p:nvSpPr>
          <p:cNvPr id="9" name="Footer Placeholder 8"/>
          <p:cNvSpPr>
            <a:spLocks noGrp="1"/>
          </p:cNvSpPr>
          <p:nvPr>
            <p:ph type="ftr" sz="quarter" idx="11"/>
          </p:nvPr>
        </p:nvSpPr>
        <p:spPr>
          <a:xfrm>
            <a:off x="693420" y="6236208"/>
            <a:ext cx="4120896" cy="320040"/>
          </a:xfrm>
        </p:spPr>
        <p:txBody>
          <a:bodyPr>
            <a:normAutofit/>
          </a:bodyPr>
          <a:lstStyle>
            <a:lvl1pPr>
              <a:defRPr>
                <a:solidFill>
                  <a:srgbClr val="FFFFFF">
                    <a:alpha val="70000"/>
                  </a:srgbClr>
                </a:solidFill>
              </a:defRPr>
            </a:lvl1pPr>
          </a:lstStyle>
          <a:p>
            <a:endParaRPr lang="en-GB" dirty="0"/>
          </a:p>
        </p:txBody>
      </p:sp>
      <p:sp>
        <p:nvSpPr>
          <p:cNvPr id="10" name="Slide Number Placeholder 9"/>
          <p:cNvSpPr>
            <a:spLocks noGrp="1"/>
          </p:cNvSpPr>
          <p:nvPr>
            <p:ph type="sldNum" sz="quarter" idx="12"/>
          </p:nvPr>
        </p:nvSpPr>
        <p:spPr/>
        <p:txBody>
          <a:bodyPr/>
          <a:lstStyle/>
          <a:p>
            <a:fld id="{5B9A2A9E-0304-420D-A0B6-B06C80A10376}" type="slidenum">
              <a:rPr lang="en-GB" smtClean="0"/>
              <a:t>‹#›</a:t>
            </a:fld>
            <a:endParaRPr lang="en-GB" dirty="0"/>
          </a:p>
        </p:txBody>
      </p:sp>
    </p:spTree>
    <p:extLst>
      <p:ext uri="{BB962C8B-B14F-4D97-AF65-F5344CB8AC3E}">
        <p14:creationId xmlns:p14="http://schemas.microsoft.com/office/powerpoint/2010/main" val="22232755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E7ECCB-D496-43FC-986D-492494051920}" type="datetimeFigureOut">
              <a:rPr lang="en-GB" smtClean="0"/>
              <a:t>12/12/18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9A2A9E-0304-420D-A0B6-B06C80A10376}" type="slidenum">
              <a:rPr lang="en-GB" smtClean="0"/>
              <a:t>‹#›</a:t>
            </a:fld>
            <a:endParaRPr lang="en-GB" dirty="0"/>
          </a:p>
        </p:txBody>
      </p:sp>
    </p:spTree>
    <p:extLst>
      <p:ext uri="{BB962C8B-B14F-4D97-AF65-F5344CB8AC3E}">
        <p14:creationId xmlns:p14="http://schemas.microsoft.com/office/powerpoint/2010/main" val="37316122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0653" y="937260"/>
            <a:ext cx="1141797"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739883" y="937260"/>
            <a:ext cx="51091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E7ECCB-D496-43FC-986D-492494051920}" type="datetimeFigureOut">
              <a:rPr lang="en-GB" smtClean="0"/>
              <a:t>12/12/18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9A2A9E-0304-420D-A0B6-B06C80A10376}" type="slidenum">
              <a:rPr lang="en-GB" smtClean="0"/>
              <a:t>‹#›</a:t>
            </a:fld>
            <a:endParaRPr lang="en-GB" dirty="0"/>
          </a:p>
        </p:txBody>
      </p:sp>
    </p:spTree>
    <p:extLst>
      <p:ext uri="{BB962C8B-B14F-4D97-AF65-F5344CB8AC3E}">
        <p14:creationId xmlns:p14="http://schemas.microsoft.com/office/powerpoint/2010/main" val="107156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defRPr>
            </a:lvl1pPr>
          </a:lstStyle>
          <a:p>
            <a:r>
              <a:rPr lang="en-US"/>
              <a:t>Click to edit Master title style</a:t>
            </a:r>
            <a:endParaRPr lang="en-GB" dirty="0"/>
          </a:p>
        </p:txBody>
      </p:sp>
      <p:sp>
        <p:nvSpPr>
          <p:cNvPr id="3" name="Content Placeholder 2"/>
          <p:cNvSpPr>
            <a:spLocks noGrp="1"/>
          </p:cNvSpPr>
          <p:nvPr>
            <p:ph sz="half" idx="1"/>
          </p:nvPr>
        </p:nvSpPr>
        <p:spPr>
          <a:xfrm>
            <a:off x="495300" y="1600201"/>
            <a:ext cx="4375150" cy="4525963"/>
          </a:xfrm>
        </p:spPr>
        <p:txBody>
          <a:bodyPr>
            <a:normAutofit/>
          </a:bodyPr>
          <a:lstStyle>
            <a:lvl1pPr>
              <a:defRPr sz="2400">
                <a:solidFill>
                  <a:schemeClr val="tx2">
                    <a:lumMod val="75000"/>
                  </a:schemeClr>
                </a:solidFill>
              </a:defRPr>
            </a:lvl1pPr>
            <a:lvl2pPr>
              <a:defRPr sz="2400">
                <a:solidFill>
                  <a:schemeClr val="tx2">
                    <a:lumMod val="75000"/>
                  </a:schemeClr>
                </a:solidFill>
              </a:defRPr>
            </a:lvl2pPr>
            <a:lvl3pPr>
              <a:defRPr sz="2400">
                <a:solidFill>
                  <a:schemeClr val="tx2">
                    <a:lumMod val="75000"/>
                  </a:schemeClr>
                </a:solidFill>
              </a:defRPr>
            </a:lvl3pPr>
            <a:lvl4pPr>
              <a:defRPr sz="2400">
                <a:solidFill>
                  <a:schemeClr val="tx2">
                    <a:lumMod val="75000"/>
                  </a:schemeClr>
                </a:solidFill>
              </a:defRPr>
            </a:lvl4pPr>
            <a:lvl5pPr>
              <a:defRPr sz="2400">
                <a:solidFill>
                  <a:schemeClr val="tx2">
                    <a:lumMod val="75000"/>
                  </a:schemeClr>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5035550" y="1600201"/>
            <a:ext cx="4375150" cy="4525963"/>
          </a:xfrm>
        </p:spPr>
        <p:txBody>
          <a:bodyPr>
            <a:normAutofit/>
          </a:bodyPr>
          <a:lstStyle>
            <a:lvl1pPr>
              <a:defRPr sz="2400">
                <a:solidFill>
                  <a:schemeClr val="tx2">
                    <a:lumMod val="75000"/>
                  </a:schemeClr>
                </a:solidFill>
              </a:defRPr>
            </a:lvl1pPr>
            <a:lvl2pPr>
              <a:defRPr sz="2400">
                <a:solidFill>
                  <a:schemeClr val="tx2">
                    <a:lumMod val="75000"/>
                  </a:schemeClr>
                </a:solidFill>
              </a:defRPr>
            </a:lvl2pPr>
            <a:lvl3pPr>
              <a:defRPr sz="2400">
                <a:solidFill>
                  <a:schemeClr val="tx2">
                    <a:lumMod val="75000"/>
                  </a:schemeClr>
                </a:solidFill>
              </a:defRPr>
            </a:lvl3pPr>
            <a:lvl4pPr>
              <a:defRPr sz="2400">
                <a:solidFill>
                  <a:schemeClr val="tx2">
                    <a:lumMod val="75000"/>
                  </a:schemeClr>
                </a:solidFill>
              </a:defRPr>
            </a:lvl4pPr>
            <a:lvl5pPr>
              <a:defRPr sz="2400">
                <a:solidFill>
                  <a:schemeClr val="tx2">
                    <a:lumMod val="75000"/>
                  </a:schemeClr>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7E7ECCB-D496-43FC-986D-492494051920}" type="datetimeFigureOut">
              <a:rPr lang="en-GB" smtClean="0"/>
              <a:t>12/12/18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B9A2A9E-0304-420D-A0B6-B06C80A10376}" type="slidenum">
              <a:rPr lang="en-GB" smtClean="0"/>
              <a:t>‹#›</a:t>
            </a:fld>
            <a:endParaRPr lang="en-GB" dirty="0"/>
          </a:p>
        </p:txBody>
      </p:sp>
    </p:spTree>
    <p:extLst>
      <p:ext uri="{BB962C8B-B14F-4D97-AF65-F5344CB8AC3E}">
        <p14:creationId xmlns:p14="http://schemas.microsoft.com/office/powerpoint/2010/main" val="2403569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solidFill>
                  <a:schemeClr val="tx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solidFill>
                  <a:schemeClr val="tx2">
                    <a:lumMod val="75000"/>
                  </a:schemeClr>
                </a:solidFill>
              </a:defRPr>
            </a:lvl1pPr>
            <a:lvl2pPr>
              <a:defRPr sz="2000">
                <a:solidFill>
                  <a:schemeClr val="tx2">
                    <a:lumMod val="75000"/>
                  </a:schemeClr>
                </a:solidFill>
              </a:defRPr>
            </a:lvl2pPr>
            <a:lvl3pPr>
              <a:defRPr sz="1800">
                <a:solidFill>
                  <a:schemeClr val="tx2">
                    <a:lumMod val="75000"/>
                  </a:schemeClr>
                </a:solidFill>
              </a:defRPr>
            </a:lvl3pPr>
            <a:lvl4pPr>
              <a:defRPr sz="1600">
                <a:solidFill>
                  <a:schemeClr val="tx2">
                    <a:lumMod val="75000"/>
                  </a:schemeClr>
                </a:solidFill>
              </a:defRPr>
            </a:lvl4pPr>
            <a:lvl5pPr>
              <a:defRPr sz="1600">
                <a:solidFill>
                  <a:schemeClr val="tx2">
                    <a:lumMod val="75000"/>
                  </a:schemeClr>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solidFill>
                  <a:schemeClr val="tx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solidFill>
                  <a:schemeClr val="tx2">
                    <a:lumMod val="75000"/>
                  </a:schemeClr>
                </a:solidFill>
              </a:defRPr>
            </a:lvl1pPr>
            <a:lvl2pPr>
              <a:defRPr sz="2000">
                <a:solidFill>
                  <a:schemeClr val="tx2">
                    <a:lumMod val="75000"/>
                  </a:schemeClr>
                </a:solidFill>
              </a:defRPr>
            </a:lvl2pPr>
            <a:lvl3pPr>
              <a:defRPr sz="1800">
                <a:solidFill>
                  <a:schemeClr val="tx2">
                    <a:lumMod val="75000"/>
                  </a:schemeClr>
                </a:solidFill>
              </a:defRPr>
            </a:lvl3pPr>
            <a:lvl4pPr>
              <a:defRPr sz="1600">
                <a:solidFill>
                  <a:schemeClr val="tx2">
                    <a:lumMod val="75000"/>
                  </a:schemeClr>
                </a:solidFill>
              </a:defRPr>
            </a:lvl4pPr>
            <a:lvl5pPr>
              <a:defRPr sz="1600">
                <a:solidFill>
                  <a:schemeClr val="tx2">
                    <a:lumMod val="75000"/>
                  </a:schemeClr>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7E7ECCB-D496-43FC-986D-492494051920}" type="datetimeFigureOut">
              <a:rPr lang="en-GB" smtClean="0"/>
              <a:t>12/12/18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B9A2A9E-0304-420D-A0B6-B06C80A10376}" type="slidenum">
              <a:rPr lang="en-GB" smtClean="0"/>
              <a:t>‹#›</a:t>
            </a:fld>
            <a:endParaRPr lang="en-GB" dirty="0"/>
          </a:p>
        </p:txBody>
      </p:sp>
    </p:spTree>
    <p:extLst>
      <p:ext uri="{BB962C8B-B14F-4D97-AF65-F5344CB8AC3E}">
        <p14:creationId xmlns:p14="http://schemas.microsoft.com/office/powerpoint/2010/main" val="1537435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A7E7ECCB-D496-43FC-986D-492494051920}" type="datetimeFigureOut">
              <a:rPr lang="en-GB" smtClean="0"/>
              <a:t>12/12/18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B9A2A9E-0304-420D-A0B6-B06C80A10376}" type="slidenum">
              <a:rPr lang="en-GB" smtClean="0"/>
              <a:t>‹#›</a:t>
            </a:fld>
            <a:endParaRPr lang="en-GB" dirty="0"/>
          </a:p>
        </p:txBody>
      </p:sp>
    </p:spTree>
    <p:extLst>
      <p:ext uri="{BB962C8B-B14F-4D97-AF65-F5344CB8AC3E}">
        <p14:creationId xmlns:p14="http://schemas.microsoft.com/office/powerpoint/2010/main" val="2593911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E7ECCB-D496-43FC-986D-492494051920}" type="datetimeFigureOut">
              <a:rPr lang="en-GB" smtClean="0"/>
              <a:t>12/12/18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5B9A2A9E-0304-420D-A0B6-B06C80A10376}" type="slidenum">
              <a:rPr lang="en-GB" smtClean="0"/>
              <a:t>‹#›</a:t>
            </a:fld>
            <a:endParaRPr lang="en-GB" dirty="0"/>
          </a:p>
        </p:txBody>
      </p:sp>
    </p:spTree>
    <p:extLst>
      <p:ext uri="{BB962C8B-B14F-4D97-AF65-F5344CB8AC3E}">
        <p14:creationId xmlns:p14="http://schemas.microsoft.com/office/powerpoint/2010/main" val="2574552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solidFill>
                  <a:schemeClr val="tx2">
                    <a:lumMod val="75000"/>
                  </a:schemeClr>
                </a:solidFill>
              </a:defRPr>
            </a:lvl1pPr>
          </a:lstStyle>
          <a:p>
            <a:r>
              <a:rPr lang="en-US"/>
              <a:t>Click to edit Master title style</a:t>
            </a:r>
            <a:endParaRPr lang="en-GB"/>
          </a:p>
        </p:txBody>
      </p:sp>
      <p:sp>
        <p:nvSpPr>
          <p:cNvPr id="3" name="Content Placeholder 2"/>
          <p:cNvSpPr>
            <a:spLocks noGrp="1"/>
          </p:cNvSpPr>
          <p:nvPr>
            <p:ph idx="1"/>
          </p:nvPr>
        </p:nvSpPr>
        <p:spPr>
          <a:xfrm>
            <a:off x="3872971" y="273051"/>
            <a:ext cx="5537729" cy="5853113"/>
          </a:xfrm>
        </p:spPr>
        <p:txBody>
          <a:bodyPr/>
          <a:lstStyle>
            <a:lvl1pPr>
              <a:defRPr sz="3200">
                <a:solidFill>
                  <a:schemeClr val="tx2">
                    <a:lumMod val="75000"/>
                  </a:schemeClr>
                </a:solidFill>
              </a:defRPr>
            </a:lvl1pPr>
            <a:lvl2pPr>
              <a:defRPr sz="2800">
                <a:solidFill>
                  <a:schemeClr val="tx2">
                    <a:lumMod val="75000"/>
                  </a:schemeClr>
                </a:solidFill>
              </a:defRPr>
            </a:lvl2pPr>
            <a:lvl3pPr>
              <a:defRPr sz="2400">
                <a:solidFill>
                  <a:schemeClr val="tx2">
                    <a:lumMod val="75000"/>
                  </a:schemeClr>
                </a:solidFill>
              </a:defRPr>
            </a:lvl3pPr>
            <a:lvl4pPr>
              <a:defRPr sz="2000">
                <a:solidFill>
                  <a:schemeClr val="tx2">
                    <a:lumMod val="75000"/>
                  </a:schemeClr>
                </a:solidFill>
              </a:defRPr>
            </a:lvl4pPr>
            <a:lvl5pPr>
              <a:defRPr sz="2000">
                <a:solidFill>
                  <a:schemeClr val="tx2">
                    <a:lumMod val="75000"/>
                  </a:schemeClr>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solidFill>
                  <a:schemeClr val="tx2">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7E7ECCB-D496-43FC-986D-492494051920}" type="datetimeFigureOut">
              <a:rPr lang="en-GB" smtClean="0"/>
              <a:t>12/12/18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B9A2A9E-0304-420D-A0B6-B06C80A10376}" type="slidenum">
              <a:rPr lang="en-GB" smtClean="0"/>
              <a:t>‹#›</a:t>
            </a:fld>
            <a:endParaRPr lang="en-GB" dirty="0"/>
          </a:p>
        </p:txBody>
      </p:sp>
    </p:spTree>
    <p:extLst>
      <p:ext uri="{BB962C8B-B14F-4D97-AF65-F5344CB8AC3E}">
        <p14:creationId xmlns:p14="http://schemas.microsoft.com/office/powerpoint/2010/main" val="3884337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solidFill>
                  <a:schemeClr val="tx2">
                    <a:lumMod val="75000"/>
                  </a:schemeClr>
                </a:solidFill>
              </a:defRPr>
            </a:lvl1pPr>
          </a:lstStyle>
          <a:p>
            <a:r>
              <a:rPr lang="en-US"/>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solidFill>
                  <a:schemeClr val="tx2">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solidFill>
                  <a:schemeClr val="tx2">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7E7ECCB-D496-43FC-986D-492494051920}" type="datetimeFigureOut">
              <a:rPr lang="en-GB" smtClean="0"/>
              <a:t>12/12/18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B9A2A9E-0304-420D-A0B6-B06C80A10376}" type="slidenum">
              <a:rPr lang="en-GB" smtClean="0"/>
              <a:t>‹#›</a:t>
            </a:fld>
            <a:endParaRPr lang="en-GB" dirty="0"/>
          </a:p>
        </p:txBody>
      </p:sp>
    </p:spTree>
    <p:extLst>
      <p:ext uri="{BB962C8B-B14F-4D97-AF65-F5344CB8AC3E}">
        <p14:creationId xmlns:p14="http://schemas.microsoft.com/office/powerpoint/2010/main" val="19201416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theme" Target="../theme/theme3.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E7ECCB-D496-43FC-986D-492494051920}" type="datetimeFigureOut">
              <a:rPr lang="en-GB" smtClean="0"/>
              <a:t>12/12/18</a:t>
            </a:fld>
            <a:endParaRPr lang="en-GB" dirty="0"/>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9A2A9E-0304-420D-A0B6-B06C80A10376}" type="slidenum">
              <a:rPr lang="en-GB" smtClean="0"/>
              <a:t>‹#›</a:t>
            </a:fld>
            <a:endParaRPr lang="en-GB" dirty="0"/>
          </a:p>
        </p:txBody>
      </p:sp>
    </p:spTree>
    <p:extLst>
      <p:ext uri="{BB962C8B-B14F-4D97-AF65-F5344CB8AC3E}">
        <p14:creationId xmlns:p14="http://schemas.microsoft.com/office/powerpoint/2010/main" val="10278107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3200" kern="1200">
          <a:solidFill>
            <a:schemeClr val="tx2">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2">
              <a:lumMod val="7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2">
              <a:lumMod val="7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lumMod val="7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2">
              <a:lumMod val="7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CC"/>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455B077-E239-4447-AEC6-D2ABCD2D49C3}"/>
              </a:ext>
            </a:extLst>
          </p:cNvPr>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C9B662C2-06FE-4F74-964B-AFFCD22F896A}"/>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B2EC14E0-5978-4A1E-A118-6481DC8F36F4}"/>
              </a:ext>
            </a:extLst>
          </p:cNvPr>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9806C17-B968-439C-85EE-612B83E87FE0}" type="datetimeFigureOut">
              <a:rPr lang="en-GB" smtClean="0"/>
              <a:pPr/>
              <a:t>12/12/18</a:t>
            </a:fld>
            <a:endParaRPr lang="en-GB" dirty="0"/>
          </a:p>
        </p:txBody>
      </p:sp>
      <p:sp>
        <p:nvSpPr>
          <p:cNvPr id="5" name="Footer Placeholder 4">
            <a:extLst>
              <a:ext uri="{FF2B5EF4-FFF2-40B4-BE49-F238E27FC236}">
                <a16:creationId xmlns:a16="http://schemas.microsoft.com/office/drawing/2014/main" xmlns="" id="{7F567FA0-E002-4FAF-A0F0-74B2AEB53D93}"/>
              </a:ext>
            </a:extLst>
          </p:cNvPr>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xmlns="" id="{2510123C-5290-4DB1-A6C7-AEBD4F75F1C9}"/>
              </a:ext>
            </a:extLst>
          </p:cNvPr>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B5CEF0-4325-4CC0-8C24-470B8CF94801}" type="slidenum">
              <a:rPr lang="en-GB" smtClean="0"/>
              <a:pPr/>
              <a:t>‹#›</a:t>
            </a:fld>
            <a:endParaRPr lang="en-GB" dirty="0"/>
          </a:p>
        </p:txBody>
      </p:sp>
    </p:spTree>
    <p:extLst>
      <p:ext uri="{BB962C8B-B14F-4D97-AF65-F5344CB8AC3E}">
        <p14:creationId xmlns:p14="http://schemas.microsoft.com/office/powerpoint/2010/main" val="282843938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739883" y="964692"/>
            <a:ext cx="643256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739883" y="2638046"/>
            <a:ext cx="643256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77188" y="6238816"/>
            <a:ext cx="2237419"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A7E7ECCB-D496-43FC-986D-492494051920}" type="datetimeFigureOut">
              <a:rPr lang="en-GB" smtClean="0"/>
              <a:t>12/12/18</a:t>
            </a:fld>
            <a:endParaRPr lang="en-GB" dirty="0"/>
          </a:p>
        </p:txBody>
      </p:sp>
      <p:sp>
        <p:nvSpPr>
          <p:cNvPr id="5" name="Footer Placeholder 4"/>
          <p:cNvSpPr>
            <a:spLocks noGrp="1"/>
          </p:cNvSpPr>
          <p:nvPr>
            <p:ph type="ftr" sz="quarter" idx="3"/>
          </p:nvPr>
        </p:nvSpPr>
        <p:spPr>
          <a:xfrm>
            <a:off x="1194092" y="6236208"/>
            <a:ext cx="4936386"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GB" dirty="0"/>
          </a:p>
        </p:txBody>
      </p:sp>
      <p:sp>
        <p:nvSpPr>
          <p:cNvPr id="6" name="Slide Number Placeholder 5"/>
          <p:cNvSpPr>
            <a:spLocks noGrp="1"/>
          </p:cNvSpPr>
          <p:nvPr>
            <p:ph type="sldNum" sz="quarter" idx="4"/>
          </p:nvPr>
        </p:nvSpPr>
        <p:spPr>
          <a:xfrm>
            <a:off x="8926788" y="6217920"/>
            <a:ext cx="39624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5B9A2A9E-0304-420D-A0B6-B06C80A10376}" type="slidenum">
              <a:rPr lang="en-GB" smtClean="0"/>
              <a:t>‹#›</a:t>
            </a:fld>
            <a:endParaRPr lang="en-GB" dirty="0"/>
          </a:p>
        </p:txBody>
      </p:sp>
    </p:spTree>
    <p:extLst>
      <p:ext uri="{BB962C8B-B14F-4D97-AF65-F5344CB8AC3E}">
        <p14:creationId xmlns:p14="http://schemas.microsoft.com/office/powerpoint/2010/main" val="407198030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www.storytent.co,.uk/" TargetMode="External"/><Relationship Id="rId1" Type="http://schemas.openxmlformats.org/officeDocument/2006/relationships/slideLayout" Target="../slideLayouts/slideLayout2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png"/><Relationship Id="rId1" Type="http://schemas.openxmlformats.org/officeDocument/2006/relationships/slideLayout" Target="../slideLayouts/slideLayout26.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hyperlink" Target="https://www.youtube.com/watch?v=UkJl8dyzRQQ&amp;list=PLvtLx1SHcl4mwdHuTCJV7brL_L2PGbA2R&amp;index=18" TargetMode="External"/><Relationship Id="rId5" Type="http://schemas.openxmlformats.org/officeDocument/2006/relationships/image" Target="../media/image19.jpeg"/><Relationship Id="rId1" Type="http://schemas.openxmlformats.org/officeDocument/2006/relationships/slideLayout" Target="../slideLayouts/slideLayout26.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hyperlink" Target="https://youtu.be/iBgSHFGnSZI" TargetMode="External"/><Relationship Id="rId1" Type="http://schemas.openxmlformats.org/officeDocument/2006/relationships/slideLayout" Target="../slideLayouts/slideLayout26.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GlZty1TZMU4&amp;t=239s&amp;index=5&amp;list=PLvtLx1SHcl4kccGUB7Yb2o1wt2GAmQYWh" TargetMode="External"/><Relationship Id="rId4" Type="http://schemas.openxmlformats.org/officeDocument/2006/relationships/image" Target="../media/image21.jpeg"/><Relationship Id="rId5" Type="http://schemas.openxmlformats.org/officeDocument/2006/relationships/image" Target="../media/image22.jpeg"/><Relationship Id="rId1" Type="http://schemas.openxmlformats.org/officeDocument/2006/relationships/slideLayout" Target="../slideLayouts/slideLayout26.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3" Type="http://schemas.openxmlformats.org/officeDocument/2006/relationships/hyperlink" Target="https://youtu.be/oEId2SFRezY" TargetMode="External"/><Relationship Id="rId4" Type="http://schemas.openxmlformats.org/officeDocument/2006/relationships/image" Target="../media/image23.jpeg"/><Relationship Id="rId1" Type="http://schemas.openxmlformats.org/officeDocument/2006/relationships/slideLayout" Target="../slideLayouts/slideLayout26.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0.xml"/><Relationship Id="rId3" Type="http://schemas.openxmlformats.org/officeDocument/2006/relationships/image" Target="../media/image2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2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2.xml"/><Relationship Id="rId3"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3.xml"/><Relationship Id="rId3" Type="http://schemas.openxmlformats.org/officeDocument/2006/relationships/image" Target="../media/image2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2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3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6.xml"/><Relationship Id="rId3" Type="http://schemas.openxmlformats.org/officeDocument/2006/relationships/image" Target="../media/image3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3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3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0.xml"/><Relationship Id="rId3" Type="http://schemas.openxmlformats.org/officeDocument/2006/relationships/hyperlink" Target="http://www.bravetales.co.uk/bt_pdf/literacy_storytelling.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1.wdp"/><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1" Type="http://schemas.openxmlformats.org/officeDocument/2006/relationships/slideLayout" Target="../slideLayouts/slideLayout26.xml"/><Relationship Id="rId2" Type="http://schemas.openxmlformats.org/officeDocument/2006/relationships/image" Target="../media/image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6.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hyperlink" Target="https://www.youtube.com/watch?v=xvsLgrEDtyc" TargetMode="External"/><Relationship Id="rId5" Type="http://schemas.openxmlformats.org/officeDocument/2006/relationships/image" Target="../media/image10.jpeg"/><Relationship Id="rId1" Type="http://schemas.openxmlformats.org/officeDocument/2006/relationships/slideLayout" Target="../slideLayouts/slideLayout26.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070200-F7AC-4EA6-A117-C48FE02AC34F}"/>
              </a:ext>
            </a:extLst>
          </p:cNvPr>
          <p:cNvSpPr>
            <a:spLocks noGrp="1"/>
          </p:cNvSpPr>
          <p:nvPr>
            <p:ph type="ctrTitle"/>
          </p:nvPr>
        </p:nvSpPr>
        <p:spPr>
          <a:xfrm>
            <a:off x="1353582" y="281762"/>
            <a:ext cx="7517813" cy="4960090"/>
          </a:xfrm>
        </p:spPr>
        <p:txBody>
          <a:bodyPr>
            <a:normAutofit fontScale="90000"/>
          </a:bodyPr>
          <a:lstStyle/>
          <a:p>
            <a:r>
              <a:rPr lang="en-GB" sz="3200" b="1" dirty="0">
                <a:solidFill>
                  <a:schemeClr val="bg1"/>
                </a:solidFill>
              </a:rPr>
              <a:t>Meaning making and meaning shaping </a:t>
            </a:r>
            <a:br>
              <a:rPr lang="en-GB" sz="3200" b="1" dirty="0">
                <a:solidFill>
                  <a:schemeClr val="bg1"/>
                </a:solidFill>
              </a:rPr>
            </a:br>
            <a:r>
              <a:rPr lang="en-GB" sz="3200" b="1" dirty="0">
                <a:solidFill>
                  <a:schemeClr val="bg1"/>
                </a:solidFill>
              </a:rPr>
              <a:t/>
            </a:r>
            <a:br>
              <a:rPr lang="en-GB" sz="3200" b="1" dirty="0">
                <a:solidFill>
                  <a:schemeClr val="bg1"/>
                </a:solidFill>
              </a:rPr>
            </a:br>
            <a:r>
              <a:rPr lang="en-GB" sz="3200" b="1" dirty="0">
                <a:solidFill>
                  <a:schemeClr val="bg1"/>
                </a:solidFill>
              </a:rPr>
              <a:t/>
            </a:r>
            <a:br>
              <a:rPr lang="en-GB" sz="3200" b="1" dirty="0">
                <a:solidFill>
                  <a:schemeClr val="bg1"/>
                </a:solidFill>
              </a:rPr>
            </a:br>
            <a:r>
              <a:rPr lang="en-GB" sz="3200" b="1" dirty="0">
                <a:solidFill>
                  <a:schemeClr val="bg1"/>
                </a:solidFill>
              </a:rPr>
              <a:t/>
            </a:r>
            <a:br>
              <a:rPr lang="en-GB" sz="3200" b="1" dirty="0">
                <a:solidFill>
                  <a:schemeClr val="bg1"/>
                </a:solidFill>
              </a:rPr>
            </a:br>
            <a:r>
              <a:rPr lang="en-GB" sz="3200" b="1" dirty="0">
                <a:solidFill>
                  <a:schemeClr val="bg1"/>
                </a:solidFill>
              </a:rPr>
              <a:t/>
            </a:r>
            <a:br>
              <a:rPr lang="en-GB" sz="3200" b="1" dirty="0">
                <a:solidFill>
                  <a:schemeClr val="bg1"/>
                </a:solidFill>
              </a:rPr>
            </a:br>
            <a:r>
              <a:rPr lang="en-GB" sz="3200" b="1" dirty="0">
                <a:solidFill>
                  <a:schemeClr val="bg1"/>
                </a:solidFill>
              </a:rPr>
              <a:t/>
            </a:r>
            <a:br>
              <a:rPr lang="en-GB" sz="3200" b="1" dirty="0">
                <a:solidFill>
                  <a:schemeClr val="bg1"/>
                </a:solidFill>
              </a:rPr>
            </a:br>
            <a:r>
              <a:rPr lang="en-GB" sz="3200" b="1" dirty="0">
                <a:solidFill>
                  <a:schemeClr val="bg1"/>
                </a:solidFill>
              </a:rPr>
              <a:t/>
            </a:r>
            <a:br>
              <a:rPr lang="en-GB" sz="3200" b="1" dirty="0">
                <a:solidFill>
                  <a:schemeClr val="bg1"/>
                </a:solidFill>
              </a:rPr>
            </a:br>
            <a:r>
              <a:rPr lang="en-GB" sz="3200" b="1" dirty="0">
                <a:solidFill>
                  <a:schemeClr val="bg1"/>
                </a:solidFill>
              </a:rPr>
              <a:t>the contribution of oral storytelling to literacy learning</a:t>
            </a:r>
            <a:endParaRPr lang="en-GB" sz="3200" dirty="0">
              <a:solidFill>
                <a:schemeClr val="bg1"/>
              </a:solidFill>
            </a:endParaRPr>
          </a:p>
        </p:txBody>
      </p:sp>
      <p:pic>
        <p:nvPicPr>
          <p:cNvPr id="4" name="Picture 3">
            <a:extLst>
              <a:ext uri="{FF2B5EF4-FFF2-40B4-BE49-F238E27FC236}">
                <a16:creationId xmlns:a16="http://schemas.microsoft.com/office/drawing/2014/main" xmlns="" id="{19250F26-C064-4F38-9D61-DB2BFAB5F840}"/>
              </a:ext>
            </a:extLst>
          </p:cNvPr>
          <p:cNvPicPr/>
          <p:nvPr/>
        </p:nvPicPr>
        <p:blipFill rotWithShape="1">
          <a:blip r:embed="rId3" cstate="email">
            <a:extLst>
              <a:ext uri="{28A0092B-C50C-407E-A947-70E740481C1C}">
                <a14:useLocalDpi xmlns:a14="http://schemas.microsoft.com/office/drawing/2010/main"/>
              </a:ext>
            </a:extLst>
          </a:blip>
          <a:srcRect/>
          <a:stretch/>
        </p:blipFill>
        <p:spPr>
          <a:xfrm>
            <a:off x="2507327" y="1360968"/>
            <a:ext cx="5210322" cy="2365744"/>
          </a:xfrm>
          <a:prstGeom prst="rect">
            <a:avLst/>
          </a:prstGeom>
        </p:spPr>
      </p:pic>
      <p:sp>
        <p:nvSpPr>
          <p:cNvPr id="3" name="TextBox 2">
            <a:extLst>
              <a:ext uri="{FF2B5EF4-FFF2-40B4-BE49-F238E27FC236}">
                <a16:creationId xmlns:a16="http://schemas.microsoft.com/office/drawing/2014/main" xmlns="" id="{E094DD15-DF57-48DC-BB49-82FF57B612AF}"/>
              </a:ext>
            </a:extLst>
          </p:cNvPr>
          <p:cNvSpPr txBox="1"/>
          <p:nvPr/>
        </p:nvSpPr>
        <p:spPr>
          <a:xfrm>
            <a:off x="2853024" y="5375909"/>
            <a:ext cx="4518929" cy="1200329"/>
          </a:xfrm>
          <a:prstGeom prst="rect">
            <a:avLst/>
          </a:prstGeom>
          <a:noFill/>
        </p:spPr>
        <p:txBody>
          <a:bodyPr wrap="none" rtlCol="0">
            <a:spAutoFit/>
          </a:bodyPr>
          <a:lstStyle/>
          <a:p>
            <a:pPr algn="ctr"/>
            <a:r>
              <a:rPr lang="en-GB" sz="2400" dirty="0"/>
              <a:t>Dr Alastair K Daniel</a:t>
            </a:r>
          </a:p>
          <a:p>
            <a:pPr algn="ctr"/>
            <a:r>
              <a:rPr lang="en-GB" sz="2400" dirty="0">
                <a:hlinkClick r:id="rId4"/>
              </a:rPr>
              <a:t>www.storytent.co,.uk</a:t>
            </a:r>
            <a:r>
              <a:rPr lang="en-GB" sz="2400" dirty="0"/>
              <a:t> </a:t>
            </a:r>
            <a:br>
              <a:rPr lang="en-GB" sz="2400" dirty="0"/>
            </a:br>
            <a:r>
              <a:rPr lang="en-GB" sz="2400" dirty="0"/>
              <a:t>Alastair.Daniel@roehampton.ac.uk</a:t>
            </a:r>
          </a:p>
        </p:txBody>
      </p:sp>
    </p:spTree>
    <p:extLst>
      <p:ext uri="{BB962C8B-B14F-4D97-AF65-F5344CB8AC3E}">
        <p14:creationId xmlns:p14="http://schemas.microsoft.com/office/powerpoint/2010/main" val="4139846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B643392-F35E-49DF-8D00-D9788BB6A8FA}"/>
              </a:ext>
            </a:extLst>
          </p:cNvPr>
          <p:cNvSpPr>
            <a:spLocks noGrp="1"/>
          </p:cNvSpPr>
          <p:nvPr>
            <p:ph type="title"/>
          </p:nvPr>
        </p:nvSpPr>
        <p:spPr>
          <a:xfrm>
            <a:off x="523211" y="311079"/>
            <a:ext cx="3970784" cy="1414883"/>
          </a:xfrm>
        </p:spPr>
        <p:txBody>
          <a:bodyPr>
            <a:normAutofit fontScale="90000"/>
          </a:bodyPr>
          <a:lstStyle/>
          <a:p>
            <a:r>
              <a:rPr lang="en-GB" sz="3200" dirty="0"/>
              <a:t>A Midsummer Night’s Dream: Plot Activity </a:t>
            </a:r>
          </a:p>
        </p:txBody>
      </p:sp>
      <p:sp>
        <p:nvSpPr>
          <p:cNvPr id="5" name="Content Placeholder 4">
            <a:extLst>
              <a:ext uri="{FF2B5EF4-FFF2-40B4-BE49-F238E27FC236}">
                <a16:creationId xmlns:a16="http://schemas.microsoft.com/office/drawing/2014/main" xmlns="" id="{EDE961E7-A474-4FA6-96B0-B8F9A77C34BD}"/>
              </a:ext>
            </a:extLst>
          </p:cNvPr>
          <p:cNvSpPr>
            <a:spLocks noGrp="1"/>
          </p:cNvSpPr>
          <p:nvPr>
            <p:ph idx="1"/>
          </p:nvPr>
        </p:nvSpPr>
        <p:spPr>
          <a:xfrm>
            <a:off x="486034" y="2020958"/>
            <a:ext cx="4114800" cy="4525963"/>
          </a:xfrm>
        </p:spPr>
        <p:txBody>
          <a:bodyPr>
            <a:normAutofit fontScale="92500" lnSpcReduction="20000"/>
          </a:bodyPr>
          <a:lstStyle/>
          <a:p>
            <a:pPr marL="0" indent="0">
              <a:buNone/>
            </a:pPr>
            <a:r>
              <a:rPr lang="en-GB" dirty="0"/>
              <a:t>Print the cards (over), and ensure that the order is shuffled. Distribute the cards (one set per group).</a:t>
            </a:r>
          </a:p>
          <a:p>
            <a:pPr marL="0" indent="0">
              <a:buNone/>
            </a:pPr>
            <a:r>
              <a:rPr lang="en-GB" dirty="0"/>
              <a:t>The children:</a:t>
            </a:r>
          </a:p>
          <a:p>
            <a:r>
              <a:rPr lang="en-GB" dirty="0"/>
              <a:t>arrange the cards in order</a:t>
            </a:r>
          </a:p>
          <a:p>
            <a:r>
              <a:rPr lang="en-GB" dirty="0"/>
              <a:t>check the order with an adult</a:t>
            </a:r>
          </a:p>
          <a:p>
            <a:pPr marL="0" indent="0">
              <a:buNone/>
            </a:pPr>
            <a:r>
              <a:rPr lang="en-GB" dirty="0"/>
              <a:t>Group storytelling</a:t>
            </a:r>
          </a:p>
          <a:p>
            <a:r>
              <a:rPr lang="en-GB" dirty="0"/>
              <a:t>With the image cards as prompts, the children tell the story. The teller holds an  object (such as a pen) to indicate who is acting as the storyteller. They pass the object between them. </a:t>
            </a:r>
          </a:p>
          <a:p>
            <a:r>
              <a:rPr lang="en-GB" dirty="0"/>
              <a:t>The aim is to recall as much as possible but keep the story flowing. Children should feel able to ask each other for help and refer to the character sheet as they wish.</a:t>
            </a:r>
          </a:p>
        </p:txBody>
      </p:sp>
      <p:pic>
        <p:nvPicPr>
          <p:cNvPr id="6" name="Picture 5">
            <a:extLst>
              <a:ext uri="{FF2B5EF4-FFF2-40B4-BE49-F238E27FC236}">
                <a16:creationId xmlns:a16="http://schemas.microsoft.com/office/drawing/2014/main" xmlns="" id="{86409899-43E6-4B7F-B3D3-07DC924006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78818" y="804690"/>
            <a:ext cx="1728192" cy="972108"/>
          </a:xfrm>
          <a:prstGeom prst="rect">
            <a:avLst/>
          </a:prstGeom>
        </p:spPr>
      </p:pic>
      <p:pic>
        <p:nvPicPr>
          <p:cNvPr id="7" name="Picture 6">
            <a:extLst>
              <a:ext uri="{FF2B5EF4-FFF2-40B4-BE49-F238E27FC236}">
                <a16:creationId xmlns:a16="http://schemas.microsoft.com/office/drawing/2014/main" xmlns="" id="{4B1301F5-15E2-4974-A802-A81C8B95793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86973" y="3663806"/>
            <a:ext cx="1740982" cy="979302"/>
          </a:xfrm>
          <a:prstGeom prst="rect">
            <a:avLst/>
          </a:prstGeom>
        </p:spPr>
      </p:pic>
      <p:pic>
        <p:nvPicPr>
          <p:cNvPr id="8" name="Picture 7">
            <a:extLst>
              <a:ext uri="{FF2B5EF4-FFF2-40B4-BE49-F238E27FC236}">
                <a16:creationId xmlns:a16="http://schemas.microsoft.com/office/drawing/2014/main" xmlns="" id="{9FC0BCCF-081E-49AC-981A-AD362C08BC0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9442" t="36614" r="28520" b="24617"/>
          <a:stretch/>
        </p:blipFill>
        <p:spPr>
          <a:xfrm>
            <a:off x="5485657" y="2148701"/>
            <a:ext cx="1514514" cy="1030888"/>
          </a:xfrm>
          <a:prstGeom prst="rect">
            <a:avLst/>
          </a:prstGeom>
        </p:spPr>
      </p:pic>
      <p:sp>
        <p:nvSpPr>
          <p:cNvPr id="9" name="Rectangle 8">
            <a:extLst>
              <a:ext uri="{FF2B5EF4-FFF2-40B4-BE49-F238E27FC236}">
                <a16:creationId xmlns:a16="http://schemas.microsoft.com/office/drawing/2014/main" xmlns="" id="{9DB0C9F2-3DA7-4029-AD20-2D2B4BB4261B}"/>
              </a:ext>
            </a:extLst>
          </p:cNvPr>
          <p:cNvSpPr/>
          <p:nvPr/>
        </p:nvSpPr>
        <p:spPr>
          <a:xfrm>
            <a:off x="5889104" y="2867821"/>
            <a:ext cx="1024252" cy="20371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 dirty="0"/>
              <a:t>Bottom and his friends meet to discuss their performance of ‘Pyramus and Thisbe’ </a:t>
            </a:r>
          </a:p>
        </p:txBody>
      </p:sp>
      <p:pic>
        <p:nvPicPr>
          <p:cNvPr id="10" name="Picture 9">
            <a:extLst>
              <a:ext uri="{FF2B5EF4-FFF2-40B4-BE49-F238E27FC236}">
                <a16:creationId xmlns:a16="http://schemas.microsoft.com/office/drawing/2014/main" xmlns="" id="{74EDF621-57EE-42E9-B5DA-545A39424AB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01934" y="5092828"/>
            <a:ext cx="1768720" cy="1023250"/>
          </a:xfrm>
          <a:prstGeom prst="rect">
            <a:avLst/>
          </a:prstGeom>
        </p:spPr>
      </p:pic>
      <p:pic>
        <p:nvPicPr>
          <p:cNvPr id="11" name="Picture 10">
            <a:extLst>
              <a:ext uri="{FF2B5EF4-FFF2-40B4-BE49-F238E27FC236}">
                <a16:creationId xmlns:a16="http://schemas.microsoft.com/office/drawing/2014/main" xmlns="" id="{7992BF0C-39A3-4A03-9C0C-50830FCBF8E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472371" y="814744"/>
            <a:ext cx="1813034" cy="1019832"/>
          </a:xfrm>
          <a:prstGeom prst="rect">
            <a:avLst/>
          </a:prstGeom>
        </p:spPr>
      </p:pic>
      <p:pic>
        <p:nvPicPr>
          <p:cNvPr id="12" name="Picture 11">
            <a:extLst>
              <a:ext uri="{FF2B5EF4-FFF2-40B4-BE49-F238E27FC236}">
                <a16:creationId xmlns:a16="http://schemas.microsoft.com/office/drawing/2014/main" xmlns="" id="{00D0D7FF-B132-41A7-B97F-60443268B88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401273" y="3583284"/>
            <a:ext cx="1884133" cy="1059825"/>
          </a:xfrm>
          <a:prstGeom prst="rect">
            <a:avLst/>
          </a:prstGeom>
        </p:spPr>
      </p:pic>
      <p:pic>
        <p:nvPicPr>
          <p:cNvPr id="13" name="Picture 12">
            <a:extLst>
              <a:ext uri="{FF2B5EF4-FFF2-40B4-BE49-F238E27FC236}">
                <a16:creationId xmlns:a16="http://schemas.microsoft.com/office/drawing/2014/main" xmlns="" id="{9E765371-3FA6-4013-B51E-C743A46B59C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473813" y="2176191"/>
            <a:ext cx="1783820" cy="1003399"/>
          </a:xfrm>
          <a:prstGeom prst="rect">
            <a:avLst/>
          </a:prstGeom>
        </p:spPr>
      </p:pic>
      <p:pic>
        <p:nvPicPr>
          <p:cNvPr id="14" name="Picture 13">
            <a:extLst>
              <a:ext uri="{FF2B5EF4-FFF2-40B4-BE49-F238E27FC236}">
                <a16:creationId xmlns:a16="http://schemas.microsoft.com/office/drawing/2014/main" xmlns="" id="{4FFE6332-9DC2-49C4-8874-284C992623B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01272" y="5037036"/>
            <a:ext cx="1819012" cy="1023194"/>
          </a:xfrm>
          <a:prstGeom prst="rect">
            <a:avLst/>
          </a:prstGeom>
        </p:spPr>
      </p:pic>
      <p:sp>
        <p:nvSpPr>
          <p:cNvPr id="15" name="TextBox 14">
            <a:extLst>
              <a:ext uri="{FF2B5EF4-FFF2-40B4-BE49-F238E27FC236}">
                <a16:creationId xmlns:a16="http://schemas.microsoft.com/office/drawing/2014/main" xmlns="" id="{1D2A26E2-7A8D-43F3-A4F2-4E295BB34924}"/>
              </a:ext>
            </a:extLst>
          </p:cNvPr>
          <p:cNvSpPr txBox="1"/>
          <p:nvPr/>
        </p:nvSpPr>
        <p:spPr>
          <a:xfrm>
            <a:off x="5143311" y="764704"/>
            <a:ext cx="301686" cy="369332"/>
          </a:xfrm>
          <a:prstGeom prst="rect">
            <a:avLst/>
          </a:prstGeom>
          <a:noFill/>
        </p:spPr>
        <p:txBody>
          <a:bodyPr wrap="none" rtlCol="0">
            <a:spAutoFit/>
          </a:bodyPr>
          <a:lstStyle/>
          <a:p>
            <a:r>
              <a:rPr lang="en-GB" dirty="0"/>
              <a:t>1</a:t>
            </a:r>
          </a:p>
        </p:txBody>
      </p:sp>
      <p:sp>
        <p:nvSpPr>
          <p:cNvPr id="16" name="TextBox 15">
            <a:extLst>
              <a:ext uri="{FF2B5EF4-FFF2-40B4-BE49-F238E27FC236}">
                <a16:creationId xmlns:a16="http://schemas.microsoft.com/office/drawing/2014/main" xmlns="" id="{7B68156E-2BBF-4F62-87ED-5E45D241A7BE}"/>
              </a:ext>
            </a:extLst>
          </p:cNvPr>
          <p:cNvSpPr txBox="1"/>
          <p:nvPr/>
        </p:nvSpPr>
        <p:spPr>
          <a:xfrm>
            <a:off x="5164180" y="2041852"/>
            <a:ext cx="301686" cy="369332"/>
          </a:xfrm>
          <a:prstGeom prst="rect">
            <a:avLst/>
          </a:prstGeom>
          <a:noFill/>
        </p:spPr>
        <p:txBody>
          <a:bodyPr wrap="none" rtlCol="0">
            <a:spAutoFit/>
          </a:bodyPr>
          <a:lstStyle/>
          <a:p>
            <a:r>
              <a:rPr lang="en-GB" dirty="0"/>
              <a:t>2</a:t>
            </a:r>
          </a:p>
        </p:txBody>
      </p:sp>
      <p:sp>
        <p:nvSpPr>
          <p:cNvPr id="17" name="TextBox 16">
            <a:extLst>
              <a:ext uri="{FF2B5EF4-FFF2-40B4-BE49-F238E27FC236}">
                <a16:creationId xmlns:a16="http://schemas.microsoft.com/office/drawing/2014/main" xmlns="" id="{DDCD2199-5691-41C6-9B78-996B44482237}"/>
              </a:ext>
            </a:extLst>
          </p:cNvPr>
          <p:cNvSpPr txBox="1"/>
          <p:nvPr/>
        </p:nvSpPr>
        <p:spPr>
          <a:xfrm>
            <a:off x="5122442" y="3736028"/>
            <a:ext cx="301686" cy="369332"/>
          </a:xfrm>
          <a:prstGeom prst="rect">
            <a:avLst/>
          </a:prstGeom>
          <a:noFill/>
        </p:spPr>
        <p:txBody>
          <a:bodyPr wrap="none" rtlCol="0">
            <a:spAutoFit/>
          </a:bodyPr>
          <a:lstStyle/>
          <a:p>
            <a:r>
              <a:rPr lang="en-GB" dirty="0"/>
              <a:t>3</a:t>
            </a:r>
          </a:p>
        </p:txBody>
      </p:sp>
      <p:sp>
        <p:nvSpPr>
          <p:cNvPr id="18" name="TextBox 17">
            <a:extLst>
              <a:ext uri="{FF2B5EF4-FFF2-40B4-BE49-F238E27FC236}">
                <a16:creationId xmlns:a16="http://schemas.microsoft.com/office/drawing/2014/main" xmlns="" id="{E2733CB1-6D68-4E6F-BF11-A1CB3876C110}"/>
              </a:ext>
            </a:extLst>
          </p:cNvPr>
          <p:cNvSpPr txBox="1"/>
          <p:nvPr/>
        </p:nvSpPr>
        <p:spPr>
          <a:xfrm>
            <a:off x="5143311" y="5013176"/>
            <a:ext cx="301686" cy="369332"/>
          </a:xfrm>
          <a:prstGeom prst="rect">
            <a:avLst/>
          </a:prstGeom>
          <a:noFill/>
        </p:spPr>
        <p:txBody>
          <a:bodyPr wrap="none" rtlCol="0">
            <a:spAutoFit/>
          </a:bodyPr>
          <a:lstStyle/>
          <a:p>
            <a:r>
              <a:rPr lang="en-GB" dirty="0"/>
              <a:t>4</a:t>
            </a:r>
          </a:p>
        </p:txBody>
      </p:sp>
      <p:sp>
        <p:nvSpPr>
          <p:cNvPr id="19" name="TextBox 18">
            <a:extLst>
              <a:ext uri="{FF2B5EF4-FFF2-40B4-BE49-F238E27FC236}">
                <a16:creationId xmlns:a16="http://schemas.microsoft.com/office/drawing/2014/main" xmlns="" id="{72164209-987C-4EC9-94F3-2DDFD65692A7}"/>
              </a:ext>
            </a:extLst>
          </p:cNvPr>
          <p:cNvSpPr txBox="1"/>
          <p:nvPr/>
        </p:nvSpPr>
        <p:spPr>
          <a:xfrm>
            <a:off x="7214643" y="764704"/>
            <a:ext cx="301686" cy="369332"/>
          </a:xfrm>
          <a:prstGeom prst="rect">
            <a:avLst/>
          </a:prstGeom>
          <a:noFill/>
        </p:spPr>
        <p:txBody>
          <a:bodyPr wrap="none" rtlCol="0">
            <a:spAutoFit/>
          </a:bodyPr>
          <a:lstStyle/>
          <a:p>
            <a:r>
              <a:rPr lang="en-GB" dirty="0"/>
              <a:t>5</a:t>
            </a:r>
          </a:p>
        </p:txBody>
      </p:sp>
      <p:sp>
        <p:nvSpPr>
          <p:cNvPr id="20" name="TextBox 19">
            <a:extLst>
              <a:ext uri="{FF2B5EF4-FFF2-40B4-BE49-F238E27FC236}">
                <a16:creationId xmlns:a16="http://schemas.microsoft.com/office/drawing/2014/main" xmlns="" id="{55379B4D-33CF-4C32-8A57-AFC981A48B7B}"/>
              </a:ext>
            </a:extLst>
          </p:cNvPr>
          <p:cNvSpPr txBox="1"/>
          <p:nvPr/>
        </p:nvSpPr>
        <p:spPr>
          <a:xfrm>
            <a:off x="7235512" y="2041852"/>
            <a:ext cx="301686" cy="369332"/>
          </a:xfrm>
          <a:prstGeom prst="rect">
            <a:avLst/>
          </a:prstGeom>
          <a:noFill/>
        </p:spPr>
        <p:txBody>
          <a:bodyPr wrap="none" rtlCol="0">
            <a:spAutoFit/>
          </a:bodyPr>
          <a:lstStyle/>
          <a:p>
            <a:r>
              <a:rPr lang="en-GB" dirty="0"/>
              <a:t>6</a:t>
            </a:r>
          </a:p>
        </p:txBody>
      </p:sp>
      <p:sp>
        <p:nvSpPr>
          <p:cNvPr id="21" name="TextBox 20">
            <a:extLst>
              <a:ext uri="{FF2B5EF4-FFF2-40B4-BE49-F238E27FC236}">
                <a16:creationId xmlns:a16="http://schemas.microsoft.com/office/drawing/2014/main" xmlns="" id="{DD9500FE-7DC0-45E3-8843-DCDDC3FA1F99}"/>
              </a:ext>
            </a:extLst>
          </p:cNvPr>
          <p:cNvSpPr txBox="1"/>
          <p:nvPr/>
        </p:nvSpPr>
        <p:spPr>
          <a:xfrm>
            <a:off x="7193774" y="3736028"/>
            <a:ext cx="301686" cy="369332"/>
          </a:xfrm>
          <a:prstGeom prst="rect">
            <a:avLst/>
          </a:prstGeom>
          <a:noFill/>
        </p:spPr>
        <p:txBody>
          <a:bodyPr wrap="none" rtlCol="0">
            <a:spAutoFit/>
          </a:bodyPr>
          <a:lstStyle/>
          <a:p>
            <a:r>
              <a:rPr lang="en-GB" dirty="0"/>
              <a:t>7</a:t>
            </a:r>
          </a:p>
        </p:txBody>
      </p:sp>
      <p:sp>
        <p:nvSpPr>
          <p:cNvPr id="22" name="TextBox 21">
            <a:extLst>
              <a:ext uri="{FF2B5EF4-FFF2-40B4-BE49-F238E27FC236}">
                <a16:creationId xmlns:a16="http://schemas.microsoft.com/office/drawing/2014/main" xmlns="" id="{820F162F-6666-428E-93D0-3A810242811F}"/>
              </a:ext>
            </a:extLst>
          </p:cNvPr>
          <p:cNvSpPr txBox="1"/>
          <p:nvPr/>
        </p:nvSpPr>
        <p:spPr>
          <a:xfrm>
            <a:off x="7214643" y="5013176"/>
            <a:ext cx="301686" cy="369332"/>
          </a:xfrm>
          <a:prstGeom prst="rect">
            <a:avLst/>
          </a:prstGeom>
          <a:noFill/>
        </p:spPr>
        <p:txBody>
          <a:bodyPr wrap="none" rtlCol="0">
            <a:spAutoFit/>
          </a:bodyPr>
          <a:lstStyle/>
          <a:p>
            <a:r>
              <a:rPr lang="en-GB" dirty="0"/>
              <a:t>8</a:t>
            </a:r>
          </a:p>
        </p:txBody>
      </p:sp>
    </p:spTree>
    <p:extLst>
      <p:ext uri="{BB962C8B-B14F-4D97-AF65-F5344CB8AC3E}">
        <p14:creationId xmlns:p14="http://schemas.microsoft.com/office/powerpoint/2010/main" val="110438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645" y="334924"/>
            <a:ext cx="4251052" cy="2306590"/>
          </a:xfrm>
        </p:spPr>
        <p:txBody>
          <a:bodyPr>
            <a:noAutofit/>
          </a:bodyPr>
          <a:lstStyle/>
          <a:p>
            <a:r>
              <a:rPr lang="en-GB" sz="2400" dirty="0"/>
              <a:t>FS/KS1: The Helicopter Technique</a:t>
            </a:r>
            <a:br>
              <a:rPr lang="en-GB" sz="2400" dirty="0"/>
            </a:br>
            <a:r>
              <a:rPr lang="en-GB" sz="2400" dirty="0"/>
              <a:t>based on the work of Vivian Gussin Paley (1990)</a:t>
            </a:r>
          </a:p>
        </p:txBody>
      </p:sp>
      <p:pic>
        <p:nvPicPr>
          <p:cNvPr id="4" name="Picture 3">
            <a:extLst>
              <a:ext uri="{FF2B5EF4-FFF2-40B4-BE49-F238E27FC236}">
                <a16:creationId xmlns:a16="http://schemas.microsoft.com/office/drawing/2014/main" xmlns="" id="{A260722B-FA36-4853-8338-73760035CE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7644" y="2841189"/>
            <a:ext cx="4352495" cy="2528592"/>
          </a:xfrm>
          <a:prstGeom prst="rect">
            <a:avLst/>
          </a:prstGeom>
          <a:ln>
            <a:noFill/>
          </a:ln>
          <a:effectLst>
            <a:outerShdw blurRad="292100" dist="139700" dir="2700000" algn="tl" rotWithShape="0">
              <a:srgbClr val="333333">
                <a:alpha val="65000"/>
              </a:srgbClr>
            </a:outerShdw>
          </a:effectLst>
        </p:spPr>
      </p:pic>
      <p:sp>
        <p:nvSpPr>
          <p:cNvPr id="5" name="Content Placeholder 2">
            <a:extLst>
              <a:ext uri="{FF2B5EF4-FFF2-40B4-BE49-F238E27FC236}">
                <a16:creationId xmlns:a16="http://schemas.microsoft.com/office/drawing/2014/main" xmlns="" id="{147B8F25-9BF2-4481-B402-D2B061669080}"/>
              </a:ext>
            </a:extLst>
          </p:cNvPr>
          <p:cNvSpPr txBox="1">
            <a:spLocks/>
          </p:cNvSpPr>
          <p:nvPr/>
        </p:nvSpPr>
        <p:spPr>
          <a:xfrm>
            <a:off x="597645" y="5749935"/>
            <a:ext cx="3610744" cy="5379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800"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800"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300" i="1" dirty="0">
                <a:hlinkClick r:id="rId4"/>
              </a:rPr>
              <a:t>https://www.youtube.com/watch?v=UkJl8dyzRQQ&amp;list=PLvtLx1SHcl4mwdHuTCJV7brL_L2PGbA2R&amp;index=18</a:t>
            </a:r>
            <a:r>
              <a:rPr lang="en-GB" sz="1300" i="1" dirty="0"/>
              <a:t> </a:t>
            </a:r>
          </a:p>
          <a:p>
            <a:pPr marL="0" indent="0">
              <a:buNone/>
            </a:pPr>
            <a:endParaRPr lang="en-GB" sz="1300" dirty="0"/>
          </a:p>
        </p:txBody>
      </p:sp>
      <p:pic>
        <p:nvPicPr>
          <p:cNvPr id="6" name="Content Placeholder 4">
            <a:extLst>
              <a:ext uri="{FF2B5EF4-FFF2-40B4-BE49-F238E27FC236}">
                <a16:creationId xmlns:a16="http://schemas.microsoft.com/office/drawing/2014/main" xmlns="" id="{8EC52AC7-8E60-4C21-8FB2-F1ECE0F6AB4F}"/>
              </a:ext>
            </a:extLst>
          </p:cNvPr>
          <p:cNvPicPr>
            <a:picLocks noGrp="1" noChangeAspect="1"/>
          </p:cNvPicPr>
          <p:nvPr>
            <p:ph idx="1"/>
          </p:nvPr>
        </p:nvPicPr>
        <p:blipFill>
          <a:blip r:embed="rId5" cstate="email">
            <a:extLst>
              <a:ext uri="{28A0092B-C50C-407E-A947-70E740481C1C}">
                <a14:useLocalDpi xmlns:a14="http://schemas.microsoft.com/office/drawing/2010/main"/>
              </a:ext>
            </a:extLst>
          </a:blip>
          <a:stretch>
            <a:fillRect/>
          </a:stretch>
        </p:blipFill>
        <p:spPr>
          <a:xfrm>
            <a:off x="7221008" y="3390499"/>
            <a:ext cx="2340423" cy="3094076"/>
          </a:xfrm>
          <a:prstGeom prst="rect">
            <a:avLst/>
          </a:prstGeom>
          <a:ln>
            <a:noFill/>
          </a:ln>
          <a:effectLst>
            <a:outerShdw blurRad="292100" dist="139700" dir="2700000" algn="tl" rotWithShape="0">
              <a:srgbClr val="333333">
                <a:alpha val="65000"/>
              </a:srgbClr>
            </a:outerShdw>
          </a:effectLst>
        </p:spPr>
      </p:pic>
      <p:sp>
        <p:nvSpPr>
          <p:cNvPr id="7" name="Title 1">
            <a:extLst>
              <a:ext uri="{FF2B5EF4-FFF2-40B4-BE49-F238E27FC236}">
                <a16:creationId xmlns:a16="http://schemas.microsoft.com/office/drawing/2014/main" xmlns="" id="{EEEC7494-DD1C-45D2-8C8D-FB799EF354F7}"/>
              </a:ext>
            </a:extLst>
          </p:cNvPr>
          <p:cNvSpPr txBox="1">
            <a:spLocks/>
          </p:cNvSpPr>
          <p:nvPr/>
        </p:nvSpPr>
        <p:spPr bwMode="black">
          <a:xfrm>
            <a:off x="5194877" y="334924"/>
            <a:ext cx="4251052" cy="1455109"/>
          </a:xfrm>
          <a:prstGeom prst="rect">
            <a:avLst/>
          </a:prstGeom>
          <a:solidFill>
            <a:srgbClr val="FFFFFF"/>
          </a:solidFill>
          <a:ln w="31750" cap="sq">
            <a:solidFill>
              <a:srgbClr val="404040"/>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a:lstStyle>
          <a:p>
            <a:r>
              <a:rPr lang="en-GB" sz="2400" dirty="0"/>
              <a:t>Teacher-directed story making</a:t>
            </a:r>
          </a:p>
        </p:txBody>
      </p:sp>
    </p:spTree>
    <p:extLst>
      <p:ext uri="{BB962C8B-B14F-4D97-AF65-F5344CB8AC3E}">
        <p14:creationId xmlns:p14="http://schemas.microsoft.com/office/powerpoint/2010/main" val="149497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6716" y="502729"/>
            <a:ext cx="6432568" cy="1188720"/>
          </a:xfrm>
        </p:spPr>
        <p:txBody>
          <a:bodyPr>
            <a:noAutofit/>
          </a:bodyPr>
          <a:lstStyle/>
          <a:p>
            <a:r>
              <a:rPr lang="en-GB" sz="2400" dirty="0"/>
              <a:t>Godly (and not-so-Godly) Play</a:t>
            </a:r>
          </a:p>
        </p:txBody>
      </p:sp>
      <p:pic>
        <p:nvPicPr>
          <p:cNvPr id="3" name="Picture 2">
            <a:extLst>
              <a:ext uri="{FF2B5EF4-FFF2-40B4-BE49-F238E27FC236}">
                <a16:creationId xmlns:a16="http://schemas.microsoft.com/office/drawing/2014/main" xmlns="" id="{BB3745D8-B0F6-4EBD-8A55-736458B6EB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0910" y="1905089"/>
            <a:ext cx="4884180" cy="2705725"/>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xmlns="" id="{82281DCC-4ED0-4419-BD1A-5EC5D049935B}"/>
              </a:ext>
            </a:extLst>
          </p:cNvPr>
          <p:cNvSpPr/>
          <p:nvPr/>
        </p:nvSpPr>
        <p:spPr>
          <a:xfrm>
            <a:off x="2442090" y="4824454"/>
            <a:ext cx="4953000" cy="1200329"/>
          </a:xfrm>
          <a:prstGeom prst="rect">
            <a:avLst/>
          </a:prstGeom>
        </p:spPr>
        <p:txBody>
          <a:bodyPr>
            <a:spAutoFit/>
          </a:bodyPr>
          <a:lstStyle/>
          <a:p>
            <a:r>
              <a:rPr lang="en-GB" dirty="0"/>
              <a:t>‘…playing with the language of God and God's people - sacred stories, parables, liturgical action and silence.’ </a:t>
            </a:r>
          </a:p>
          <a:p>
            <a:pPr algn="r"/>
            <a:r>
              <a:rPr lang="en-GB" dirty="0"/>
              <a:t>Hyde (2010) p507</a:t>
            </a:r>
          </a:p>
        </p:txBody>
      </p:sp>
      <p:sp>
        <p:nvSpPr>
          <p:cNvPr id="7" name="Rectangle 6">
            <a:extLst>
              <a:ext uri="{FF2B5EF4-FFF2-40B4-BE49-F238E27FC236}">
                <a16:creationId xmlns:a16="http://schemas.microsoft.com/office/drawing/2014/main" xmlns="" id="{03898630-2E2A-4EAC-8B31-1D0EA2FEECBA}"/>
              </a:ext>
            </a:extLst>
          </p:cNvPr>
          <p:cNvSpPr/>
          <p:nvPr/>
        </p:nvSpPr>
        <p:spPr>
          <a:xfrm>
            <a:off x="3435501" y="6117084"/>
            <a:ext cx="3034998" cy="369332"/>
          </a:xfrm>
          <a:prstGeom prst="rect">
            <a:avLst/>
          </a:prstGeom>
        </p:spPr>
        <p:txBody>
          <a:bodyPr wrap="none">
            <a:spAutoFit/>
          </a:bodyPr>
          <a:lstStyle/>
          <a:p>
            <a:r>
              <a:rPr lang="en-GB" dirty="0">
                <a:hlinkClick r:id="rId4"/>
              </a:rPr>
              <a:t>https://youtu.be/iBgSHFGnSZI</a:t>
            </a:r>
            <a:r>
              <a:rPr lang="en-GB" dirty="0"/>
              <a:t> </a:t>
            </a:r>
          </a:p>
        </p:txBody>
      </p:sp>
    </p:spTree>
    <p:extLst>
      <p:ext uri="{BB962C8B-B14F-4D97-AF65-F5344CB8AC3E}">
        <p14:creationId xmlns:p14="http://schemas.microsoft.com/office/powerpoint/2010/main" val="4262250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9F8C9F0C-C829-4C5D-B05B-734151A50776}"/>
              </a:ext>
            </a:extLst>
          </p:cNvPr>
          <p:cNvSpPr/>
          <p:nvPr/>
        </p:nvSpPr>
        <p:spPr>
          <a:xfrm>
            <a:off x="4592960" y="6175729"/>
            <a:ext cx="4572000" cy="461665"/>
          </a:xfrm>
          <a:prstGeom prst="rect">
            <a:avLst/>
          </a:prstGeom>
        </p:spPr>
        <p:txBody>
          <a:bodyPr>
            <a:spAutoFit/>
          </a:bodyPr>
          <a:lstStyle/>
          <a:p>
            <a:pPr algn="r"/>
            <a:r>
              <a:rPr lang="en-GB" sz="1200" dirty="0">
                <a:hlinkClick r:id="rId3"/>
              </a:rPr>
              <a:t>https://www.youtube.com/watch?v=GlZty1TZMU4&amp;t=239s&amp;index=5&amp;list=PLvtLx1SHcl4kccGUB7Yb2o1wt2GAmQYWh</a:t>
            </a:r>
            <a:r>
              <a:rPr lang="en-GB" sz="1200" dirty="0"/>
              <a:t> </a:t>
            </a:r>
          </a:p>
        </p:txBody>
      </p:sp>
      <p:pic>
        <p:nvPicPr>
          <p:cNvPr id="4" name="Picture 3">
            <a:extLst>
              <a:ext uri="{FF2B5EF4-FFF2-40B4-BE49-F238E27FC236}">
                <a16:creationId xmlns:a16="http://schemas.microsoft.com/office/drawing/2014/main" xmlns="" id="{ECEAF91A-D8D4-4209-ADF9-4B1E246421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52897" y="596941"/>
            <a:ext cx="3312063" cy="3007894"/>
          </a:xfrm>
          <a:prstGeom prst="rect">
            <a:avLst/>
          </a:prstGeom>
          <a:ln>
            <a:noFill/>
          </a:ln>
          <a:effectLst>
            <a:outerShdw blurRad="292100" dist="139700" dir="2700000" algn="tl" rotWithShape="0">
              <a:srgbClr val="333333">
                <a:alpha val="65000"/>
              </a:srgbClr>
            </a:outerShdw>
          </a:effectLst>
        </p:spPr>
      </p:pic>
      <p:sp>
        <p:nvSpPr>
          <p:cNvPr id="9" name="Title 1">
            <a:extLst>
              <a:ext uri="{FF2B5EF4-FFF2-40B4-BE49-F238E27FC236}">
                <a16:creationId xmlns:a16="http://schemas.microsoft.com/office/drawing/2014/main" xmlns="" id="{D0AAF10F-2BB5-43D1-AD7D-7CC4CE6CF000}"/>
              </a:ext>
            </a:extLst>
          </p:cNvPr>
          <p:cNvSpPr>
            <a:spLocks noGrp="1"/>
          </p:cNvSpPr>
          <p:nvPr>
            <p:ph type="title"/>
          </p:nvPr>
        </p:nvSpPr>
        <p:spPr>
          <a:xfrm>
            <a:off x="414342" y="682271"/>
            <a:ext cx="4750711" cy="1107320"/>
          </a:xfrm>
        </p:spPr>
        <p:txBody>
          <a:bodyPr>
            <a:noAutofit/>
          </a:bodyPr>
          <a:lstStyle/>
          <a:p>
            <a:pPr algn="l"/>
            <a:r>
              <a:rPr lang="en-GB" sz="2400" dirty="0"/>
              <a:t>Kamishibai</a:t>
            </a:r>
            <a:br>
              <a:rPr lang="en-GB" sz="2400" dirty="0"/>
            </a:br>
            <a:r>
              <a:rPr lang="en-GB" sz="2400" dirty="0"/>
              <a:t>(Japanese Paper Theatre)</a:t>
            </a:r>
          </a:p>
        </p:txBody>
      </p:sp>
      <p:pic>
        <p:nvPicPr>
          <p:cNvPr id="3" name="Picture 2">
            <a:extLst>
              <a:ext uri="{FF2B5EF4-FFF2-40B4-BE49-F238E27FC236}">
                <a16:creationId xmlns:a16="http://schemas.microsoft.com/office/drawing/2014/main" xmlns="" id="{C1B874F7-3640-49B6-B772-721EE107167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91765" y="3936495"/>
            <a:ext cx="4073196" cy="21231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29189071"/>
      </p:ext>
    </p:extLst>
  </p:cSld>
  <p:clrMapOvr>
    <a:masterClrMapping/>
  </p:clrMapOvr>
  <mc:AlternateContent xmlns:mc="http://schemas.openxmlformats.org/markup-compatibility/2006" xmlns:p14="http://schemas.microsoft.com/office/powerpoint/2010/main">
    <mc:Choice Requires="p14">
      <p:transition spd="med" p14:dur="700" advTm="107263">
        <p:fade/>
      </p:transition>
    </mc:Choice>
    <mc:Fallback xmlns="">
      <p:transition spd="med" advTm="107263">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7726A2-01C3-405E-96D7-027CEE02A9BA}"/>
              </a:ext>
            </a:extLst>
          </p:cNvPr>
          <p:cNvSpPr>
            <a:spLocks noGrp="1"/>
          </p:cNvSpPr>
          <p:nvPr>
            <p:ph type="title"/>
          </p:nvPr>
        </p:nvSpPr>
        <p:spPr>
          <a:xfrm>
            <a:off x="1736716" y="219485"/>
            <a:ext cx="6432568" cy="480650"/>
          </a:xfrm>
        </p:spPr>
        <p:txBody>
          <a:bodyPr>
            <a:normAutofit fontScale="90000"/>
          </a:bodyPr>
          <a:lstStyle/>
          <a:p>
            <a:r>
              <a:rPr lang="en-GB" sz="2800" dirty="0"/>
              <a:t>Kamishibai in the Classroom</a:t>
            </a:r>
            <a:endParaRPr lang="en-GB" dirty="0"/>
          </a:p>
        </p:txBody>
      </p:sp>
      <p:sp>
        <p:nvSpPr>
          <p:cNvPr id="3" name="Rectangle 2">
            <a:extLst>
              <a:ext uri="{FF2B5EF4-FFF2-40B4-BE49-F238E27FC236}">
                <a16:creationId xmlns:a16="http://schemas.microsoft.com/office/drawing/2014/main" xmlns="" id="{9CCFD567-9EED-48FD-A69B-C65C0F168A9F}"/>
              </a:ext>
            </a:extLst>
          </p:cNvPr>
          <p:cNvSpPr/>
          <p:nvPr/>
        </p:nvSpPr>
        <p:spPr>
          <a:xfrm>
            <a:off x="3449928" y="5713214"/>
            <a:ext cx="3006144" cy="369332"/>
          </a:xfrm>
          <a:prstGeom prst="rect">
            <a:avLst/>
          </a:prstGeom>
        </p:spPr>
        <p:txBody>
          <a:bodyPr wrap="none">
            <a:spAutoFit/>
          </a:bodyPr>
          <a:lstStyle/>
          <a:p>
            <a:r>
              <a:rPr lang="en-GB" dirty="0">
                <a:hlinkClick r:id="rId3"/>
              </a:rPr>
              <a:t>https://youtu.be/oEId2SFRezY</a:t>
            </a:r>
            <a:r>
              <a:rPr lang="en-GB" dirty="0"/>
              <a:t> </a:t>
            </a:r>
          </a:p>
        </p:txBody>
      </p:sp>
      <p:pic>
        <p:nvPicPr>
          <p:cNvPr id="6" name="Picture 5">
            <a:extLst>
              <a:ext uri="{FF2B5EF4-FFF2-40B4-BE49-F238E27FC236}">
                <a16:creationId xmlns:a16="http://schemas.microsoft.com/office/drawing/2014/main" xmlns="" id="{E4ABF409-61F2-4E89-B07C-D67C3F16123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20800" y="1212653"/>
            <a:ext cx="7447280" cy="4160295"/>
          </a:xfrm>
          <a:prstGeom prst="rect">
            <a:avLst/>
          </a:prstGeom>
        </p:spPr>
      </p:pic>
    </p:spTree>
    <p:extLst>
      <p:ext uri="{BB962C8B-B14F-4D97-AF65-F5344CB8AC3E}">
        <p14:creationId xmlns:p14="http://schemas.microsoft.com/office/powerpoint/2010/main" val="3576677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7726A2-01C3-405E-96D7-027CEE02A9BA}"/>
              </a:ext>
            </a:extLst>
          </p:cNvPr>
          <p:cNvSpPr>
            <a:spLocks noGrp="1"/>
          </p:cNvSpPr>
          <p:nvPr>
            <p:ph type="title"/>
          </p:nvPr>
        </p:nvSpPr>
        <p:spPr>
          <a:xfrm>
            <a:off x="1736716" y="219485"/>
            <a:ext cx="6432568" cy="1054776"/>
          </a:xfrm>
        </p:spPr>
        <p:txBody>
          <a:bodyPr>
            <a:normAutofit fontScale="90000"/>
          </a:bodyPr>
          <a:lstStyle/>
          <a:p>
            <a:r>
              <a:rPr lang="en-GB" sz="2800" dirty="0"/>
              <a:t>Kamishibai in the Classroom:</a:t>
            </a:r>
            <a:br>
              <a:rPr lang="en-GB" sz="2800" dirty="0"/>
            </a:br>
            <a:r>
              <a:rPr lang="en-GB" sz="2800" dirty="0"/>
              <a:t>Reading or Telling?</a:t>
            </a:r>
            <a:endParaRPr lang="en-GB" dirty="0"/>
          </a:p>
        </p:txBody>
      </p:sp>
      <p:sp>
        <p:nvSpPr>
          <p:cNvPr id="5" name="Content Placeholder 4">
            <a:extLst>
              <a:ext uri="{FF2B5EF4-FFF2-40B4-BE49-F238E27FC236}">
                <a16:creationId xmlns:a16="http://schemas.microsoft.com/office/drawing/2014/main" xmlns="" id="{F4DC0E71-5637-48BB-A82C-985B6DDFB47F}"/>
              </a:ext>
            </a:extLst>
          </p:cNvPr>
          <p:cNvSpPr>
            <a:spLocks noGrp="1"/>
          </p:cNvSpPr>
          <p:nvPr>
            <p:ph idx="1"/>
          </p:nvPr>
        </p:nvSpPr>
        <p:spPr>
          <a:xfrm>
            <a:off x="754691" y="1740309"/>
            <a:ext cx="5221355" cy="3480619"/>
          </a:xfrm>
        </p:spPr>
        <p:txBody>
          <a:bodyPr>
            <a:normAutofit/>
          </a:bodyPr>
          <a:lstStyle/>
          <a:p>
            <a:pPr marL="0" indent="0">
              <a:buNone/>
            </a:pPr>
            <a:r>
              <a:rPr lang="en-GB" sz="2800" dirty="0"/>
              <a:t>I do not have the students write their stories down during the course of the workshop, because I believe that they continue to develop their stories as they are retelling them.</a:t>
            </a:r>
          </a:p>
          <a:p>
            <a:pPr marL="0" indent="0" algn="r">
              <a:buNone/>
            </a:pPr>
            <a:r>
              <a:rPr lang="en-GB" sz="2800" dirty="0"/>
              <a:t>McGowan (2010), p23</a:t>
            </a:r>
          </a:p>
          <a:p>
            <a:endParaRPr lang="en-GB" sz="2800" dirty="0"/>
          </a:p>
        </p:txBody>
      </p:sp>
      <p:pic>
        <p:nvPicPr>
          <p:cNvPr id="1026" name="Picture 2" descr="Image result for mcgowan kamishibai">
            <a:extLst>
              <a:ext uri="{FF2B5EF4-FFF2-40B4-BE49-F238E27FC236}">
                <a16:creationId xmlns:a16="http://schemas.microsoft.com/office/drawing/2014/main" xmlns="" id="{D83FE4E6-AA26-4D2F-8060-BC01031DD62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89770" y="1565295"/>
            <a:ext cx="2943225" cy="381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136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8C91CC-29FD-43A7-9699-4112D252D529}"/>
              </a:ext>
            </a:extLst>
          </p:cNvPr>
          <p:cNvSpPr>
            <a:spLocks noGrp="1"/>
          </p:cNvSpPr>
          <p:nvPr>
            <p:ph type="title"/>
          </p:nvPr>
        </p:nvSpPr>
        <p:spPr/>
        <p:txBody>
          <a:bodyPr/>
          <a:lstStyle/>
          <a:p>
            <a:r>
              <a:rPr lang="en-GB" dirty="0"/>
              <a:t>Lines of Enquiry</a:t>
            </a:r>
          </a:p>
        </p:txBody>
      </p:sp>
      <p:sp>
        <p:nvSpPr>
          <p:cNvPr id="6" name="Rectangle 5">
            <a:extLst>
              <a:ext uri="{FF2B5EF4-FFF2-40B4-BE49-F238E27FC236}">
                <a16:creationId xmlns:a16="http://schemas.microsoft.com/office/drawing/2014/main" xmlns="" id="{D3CCD6FE-8542-4FF0-B740-57BE3DB8F41C}"/>
              </a:ext>
            </a:extLst>
          </p:cNvPr>
          <p:cNvSpPr/>
          <p:nvPr/>
        </p:nvSpPr>
        <p:spPr>
          <a:xfrm>
            <a:off x="7900814" y="4835164"/>
            <a:ext cx="1669047" cy="830997"/>
          </a:xfrm>
          <a:prstGeom prst="rect">
            <a:avLst/>
          </a:prstGeom>
          <a:noFill/>
        </p:spPr>
        <p:txBody>
          <a:bodyPr wrap="none" lIns="91440" tIns="45720" rIns="91440" bIns="45720">
            <a:spAutoFit/>
          </a:bodyPr>
          <a:lstStyle/>
          <a:p>
            <a:pPr algn="r"/>
            <a:r>
              <a:rPr lang="en-US" sz="2400" b="0" cap="none" spc="0" dirty="0">
                <a:ln w="0"/>
                <a:solidFill>
                  <a:schemeClr val="tx1"/>
                </a:solidFill>
              </a:rPr>
              <a:t>cultural</a:t>
            </a:r>
            <a:br>
              <a:rPr lang="en-US" sz="2400" b="0" cap="none" spc="0" dirty="0">
                <a:ln w="0"/>
                <a:solidFill>
                  <a:schemeClr val="tx1"/>
                </a:solidFill>
              </a:rPr>
            </a:br>
            <a:r>
              <a:rPr lang="en-US" sz="2400" b="0" cap="none" spc="0" dirty="0">
                <a:ln w="0"/>
                <a:solidFill>
                  <a:schemeClr val="tx1"/>
                </a:solidFill>
              </a:rPr>
              <a:t>engagement</a:t>
            </a:r>
          </a:p>
        </p:txBody>
      </p:sp>
      <p:sp>
        <p:nvSpPr>
          <p:cNvPr id="7" name="Rectangle 6">
            <a:extLst>
              <a:ext uri="{FF2B5EF4-FFF2-40B4-BE49-F238E27FC236}">
                <a16:creationId xmlns:a16="http://schemas.microsoft.com/office/drawing/2014/main" xmlns="" id="{EBAFA6FE-8361-43B4-A6A6-23BD3F207BFC}"/>
              </a:ext>
            </a:extLst>
          </p:cNvPr>
          <p:cNvSpPr/>
          <p:nvPr/>
        </p:nvSpPr>
        <p:spPr>
          <a:xfrm>
            <a:off x="7900813" y="3748981"/>
            <a:ext cx="1669048" cy="830997"/>
          </a:xfrm>
          <a:prstGeom prst="rect">
            <a:avLst/>
          </a:prstGeom>
          <a:noFill/>
        </p:spPr>
        <p:txBody>
          <a:bodyPr wrap="none" lIns="91440" tIns="45720" rIns="91440" bIns="45720">
            <a:spAutoFit/>
          </a:bodyPr>
          <a:lstStyle/>
          <a:p>
            <a:pPr algn="r"/>
            <a:r>
              <a:rPr lang="en-US" sz="2400" b="0" cap="none" spc="0" dirty="0">
                <a:ln w="0"/>
                <a:solidFill>
                  <a:schemeClr val="tx1"/>
                </a:solidFill>
              </a:rPr>
              <a:t>social</a:t>
            </a:r>
            <a:br>
              <a:rPr lang="en-US" sz="2400" b="0" cap="none" spc="0" dirty="0">
                <a:ln w="0"/>
                <a:solidFill>
                  <a:schemeClr val="tx1"/>
                </a:solidFill>
              </a:rPr>
            </a:br>
            <a:r>
              <a:rPr lang="en-US" sz="2400" b="0" cap="none" spc="0" dirty="0">
                <a:ln w="0"/>
                <a:solidFill>
                  <a:schemeClr val="tx1"/>
                </a:solidFill>
              </a:rPr>
              <a:t>engagement</a:t>
            </a:r>
          </a:p>
        </p:txBody>
      </p:sp>
      <p:sp>
        <p:nvSpPr>
          <p:cNvPr id="8" name="Rectangle 7">
            <a:extLst>
              <a:ext uri="{FF2B5EF4-FFF2-40B4-BE49-F238E27FC236}">
                <a16:creationId xmlns:a16="http://schemas.microsoft.com/office/drawing/2014/main" xmlns="" id="{C6588E5E-4ECF-4753-B490-447650100BA9}"/>
              </a:ext>
            </a:extLst>
          </p:cNvPr>
          <p:cNvSpPr/>
          <p:nvPr/>
        </p:nvSpPr>
        <p:spPr>
          <a:xfrm>
            <a:off x="7900813" y="2693520"/>
            <a:ext cx="1619354" cy="830997"/>
          </a:xfrm>
          <a:prstGeom prst="rect">
            <a:avLst/>
          </a:prstGeom>
          <a:noFill/>
        </p:spPr>
        <p:txBody>
          <a:bodyPr wrap="none" lIns="91440" tIns="45720" rIns="91440" bIns="45720">
            <a:spAutoFit/>
          </a:bodyPr>
          <a:lstStyle/>
          <a:p>
            <a:pPr algn="r"/>
            <a:r>
              <a:rPr lang="en-US" sz="2400" b="0" cap="none" spc="0" dirty="0">
                <a:ln w="0"/>
                <a:solidFill>
                  <a:schemeClr val="tx1"/>
                </a:solidFill>
              </a:rPr>
              <a:t>oracy </a:t>
            </a:r>
            <a:br>
              <a:rPr lang="en-US" sz="2400" b="0" cap="none" spc="0" dirty="0">
                <a:ln w="0"/>
                <a:solidFill>
                  <a:schemeClr val="tx1"/>
                </a:solidFill>
              </a:rPr>
            </a:br>
            <a:r>
              <a:rPr lang="en-US" sz="2400" b="0" cap="none" spc="0" dirty="0">
                <a:ln w="0"/>
                <a:solidFill>
                  <a:schemeClr val="tx1"/>
                </a:solidFill>
              </a:rPr>
              <a:t>and literacy</a:t>
            </a:r>
          </a:p>
        </p:txBody>
      </p:sp>
      <p:sp>
        <p:nvSpPr>
          <p:cNvPr id="9" name="Rectangle 8">
            <a:extLst>
              <a:ext uri="{FF2B5EF4-FFF2-40B4-BE49-F238E27FC236}">
                <a16:creationId xmlns:a16="http://schemas.microsoft.com/office/drawing/2014/main" xmlns="" id="{FCF95947-9D26-4E87-B5DB-8A9F4B3A97B7}"/>
              </a:ext>
            </a:extLst>
          </p:cNvPr>
          <p:cNvSpPr/>
          <p:nvPr/>
        </p:nvSpPr>
        <p:spPr>
          <a:xfrm>
            <a:off x="8428201" y="5766449"/>
            <a:ext cx="1091966" cy="830997"/>
          </a:xfrm>
          <a:prstGeom prst="rect">
            <a:avLst/>
          </a:prstGeom>
          <a:noFill/>
        </p:spPr>
        <p:txBody>
          <a:bodyPr wrap="none" lIns="91440" tIns="45720" rIns="91440" bIns="45720">
            <a:spAutoFit/>
          </a:bodyPr>
          <a:lstStyle/>
          <a:p>
            <a:pPr algn="r"/>
            <a:r>
              <a:rPr lang="en-US" sz="2400" b="0" cap="none" spc="0" dirty="0">
                <a:ln w="0"/>
                <a:solidFill>
                  <a:schemeClr val="tx1"/>
                </a:solidFill>
              </a:rPr>
              <a:t>critical</a:t>
            </a:r>
            <a:br>
              <a:rPr lang="en-US" sz="2400" b="0" cap="none" spc="0" dirty="0">
                <a:ln w="0"/>
                <a:solidFill>
                  <a:schemeClr val="tx1"/>
                </a:solidFill>
              </a:rPr>
            </a:br>
            <a:r>
              <a:rPr lang="en-US" sz="2400" b="0" cap="none" spc="0" dirty="0">
                <a:ln w="0"/>
                <a:solidFill>
                  <a:schemeClr val="tx1"/>
                </a:solidFill>
              </a:rPr>
              <a:t>literacy</a:t>
            </a:r>
          </a:p>
        </p:txBody>
      </p:sp>
      <p:sp>
        <p:nvSpPr>
          <p:cNvPr id="10" name="Rectangle 9">
            <a:extLst>
              <a:ext uri="{FF2B5EF4-FFF2-40B4-BE49-F238E27FC236}">
                <a16:creationId xmlns:a16="http://schemas.microsoft.com/office/drawing/2014/main" xmlns="" id="{27E990D5-4F64-4D6A-B9E7-1D0A6BD7B72B}"/>
              </a:ext>
            </a:extLst>
          </p:cNvPr>
          <p:cNvSpPr/>
          <p:nvPr/>
        </p:nvSpPr>
        <p:spPr>
          <a:xfrm>
            <a:off x="195488" y="4002261"/>
            <a:ext cx="1601272" cy="1200329"/>
          </a:xfrm>
          <a:prstGeom prst="rect">
            <a:avLst/>
          </a:prstGeom>
          <a:noFill/>
        </p:spPr>
        <p:txBody>
          <a:bodyPr wrap="none" lIns="91440" tIns="45720" rIns="91440" bIns="45720">
            <a:spAutoFit/>
          </a:bodyPr>
          <a:lstStyle/>
          <a:p>
            <a:pPr algn="ctr"/>
            <a:r>
              <a:rPr lang="en-US" sz="2400" b="0" cap="none" spc="0" dirty="0">
                <a:ln w="0"/>
                <a:solidFill>
                  <a:schemeClr val="tx1"/>
                </a:solidFill>
              </a:rPr>
              <a:t>storytelling</a:t>
            </a:r>
            <a:br>
              <a:rPr lang="en-US" sz="2400" b="0" cap="none" spc="0" dirty="0">
                <a:ln w="0"/>
                <a:solidFill>
                  <a:schemeClr val="tx1"/>
                </a:solidFill>
              </a:rPr>
            </a:br>
            <a:r>
              <a:rPr lang="en-US" sz="2400" b="0" cap="none" spc="0" dirty="0">
                <a:ln w="0"/>
                <a:solidFill>
                  <a:schemeClr val="tx1"/>
                </a:solidFill>
              </a:rPr>
              <a:t>and</a:t>
            </a:r>
            <a:br>
              <a:rPr lang="en-US" sz="2400" b="0" cap="none" spc="0" dirty="0">
                <a:ln w="0"/>
                <a:solidFill>
                  <a:schemeClr val="tx1"/>
                </a:solidFill>
              </a:rPr>
            </a:br>
            <a:r>
              <a:rPr lang="en-US" sz="2400" b="0" cap="none" spc="0" dirty="0">
                <a:ln w="0"/>
                <a:solidFill>
                  <a:schemeClr val="tx1"/>
                </a:solidFill>
              </a:rPr>
              <a:t>literacy</a:t>
            </a:r>
          </a:p>
        </p:txBody>
      </p:sp>
      <p:pic>
        <p:nvPicPr>
          <p:cNvPr id="11" name="Content Placeholder 10">
            <a:extLst>
              <a:ext uri="{FF2B5EF4-FFF2-40B4-BE49-F238E27FC236}">
                <a16:creationId xmlns:a16="http://schemas.microsoft.com/office/drawing/2014/main" xmlns="" id="{733290EF-5045-4960-A425-7DA5ADAD16F7}"/>
              </a:ext>
            </a:extLst>
          </p:cNvPr>
          <p:cNvPicPr>
            <a:picLocks noGrp="1" noChangeAspect="1"/>
          </p:cNvPicPr>
          <p:nvPr>
            <p:ph idx="1"/>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1964991" y="2970334"/>
            <a:ext cx="6127509" cy="3264181"/>
          </a:xfrm>
        </p:spPr>
      </p:pic>
    </p:spTree>
    <p:extLst>
      <p:ext uri="{BB962C8B-B14F-4D97-AF65-F5344CB8AC3E}">
        <p14:creationId xmlns:p14="http://schemas.microsoft.com/office/powerpoint/2010/main" val="3103628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997" y="359661"/>
            <a:ext cx="4879612" cy="1188720"/>
          </a:xfrm>
        </p:spPr>
        <p:txBody>
          <a:bodyPr/>
          <a:lstStyle/>
          <a:p>
            <a:pPr algn="r"/>
            <a:r>
              <a:rPr lang="en-GB" b="1" dirty="0"/>
              <a:t>Why Storytelling?</a:t>
            </a:r>
          </a:p>
        </p:txBody>
      </p:sp>
      <p:sp>
        <p:nvSpPr>
          <p:cNvPr id="5" name="TextBox 4"/>
          <p:cNvSpPr txBox="1"/>
          <p:nvPr/>
        </p:nvSpPr>
        <p:spPr>
          <a:xfrm>
            <a:off x="4520953" y="1628801"/>
            <a:ext cx="4752527" cy="4247317"/>
          </a:xfrm>
          <a:prstGeom prst="rect">
            <a:avLst/>
          </a:prstGeom>
          <a:noFill/>
        </p:spPr>
        <p:txBody>
          <a:bodyPr wrap="square" rtlCol="0">
            <a:spAutoFit/>
          </a:bodyPr>
          <a:lstStyle/>
          <a:p>
            <a:r>
              <a:rPr lang="en-GB" sz="2400" dirty="0"/>
              <a:t>[Storytelling assists] children in expanding story comprehension, oral  retelling, and recognizing the elements of a story.</a:t>
            </a:r>
          </a:p>
          <a:p>
            <a:r>
              <a:rPr lang="en-GB" dirty="0"/>
              <a:t> </a:t>
            </a:r>
          </a:p>
          <a:p>
            <a:pPr algn="r"/>
            <a:r>
              <a:rPr lang="en-GB" sz="1200" dirty="0"/>
              <a:t>Isbell, R; </a:t>
            </a:r>
            <a:r>
              <a:rPr lang="en-GB" sz="1200" dirty="0" err="1"/>
              <a:t>Sobol</a:t>
            </a:r>
            <a:r>
              <a:rPr lang="en-GB" sz="1200" dirty="0"/>
              <a:t>, J; </a:t>
            </a:r>
            <a:r>
              <a:rPr lang="en-GB" sz="1200" dirty="0" err="1"/>
              <a:t>Lindauer</a:t>
            </a:r>
            <a:r>
              <a:rPr lang="en-GB" sz="1200" dirty="0"/>
              <a:t>, L  and </a:t>
            </a:r>
            <a:r>
              <a:rPr lang="en-GB" sz="1200" dirty="0" err="1"/>
              <a:t>Lowrance</a:t>
            </a:r>
            <a:r>
              <a:rPr lang="en-GB" sz="1200" dirty="0"/>
              <a:t> , A (2004) </a:t>
            </a:r>
            <a:br>
              <a:rPr lang="en-GB" sz="1200" dirty="0"/>
            </a:br>
            <a:r>
              <a:rPr lang="en-GB" sz="1200" dirty="0"/>
              <a:t>‘The Effects of Storytelling and Story Reading on the Oral Language Complexity and Story Comprehension of Young Children’ in </a:t>
            </a:r>
            <a:r>
              <a:rPr lang="en-GB" sz="1200" i="1" dirty="0"/>
              <a:t>Early Childhood Education Journal, </a:t>
            </a:r>
            <a:r>
              <a:rPr lang="en-GB" sz="1200" dirty="0"/>
              <a:t>Vol. 32, No. 3 </a:t>
            </a:r>
          </a:p>
          <a:p>
            <a:endParaRPr lang="en-GB" dirty="0"/>
          </a:p>
          <a:p>
            <a:endParaRPr lang="en-GB" dirty="0"/>
          </a:p>
          <a:p>
            <a:r>
              <a:rPr lang="en-GB" dirty="0"/>
              <a:t> </a:t>
            </a:r>
          </a:p>
          <a:p>
            <a:endParaRPr lang="en-GB" dirty="0"/>
          </a:p>
          <a:p>
            <a:endParaRPr lang="en-GB" dirty="0"/>
          </a:p>
          <a:p>
            <a:endParaRPr lang="en-GB" dirty="0"/>
          </a:p>
        </p:txBody>
      </p:sp>
      <p:sp>
        <p:nvSpPr>
          <p:cNvPr id="6" name="Rectangle 5"/>
          <p:cNvSpPr/>
          <p:nvPr/>
        </p:nvSpPr>
        <p:spPr>
          <a:xfrm>
            <a:off x="680545" y="4581128"/>
            <a:ext cx="8664942" cy="1969770"/>
          </a:xfrm>
          <a:prstGeom prst="rect">
            <a:avLst/>
          </a:prstGeom>
        </p:spPr>
        <p:txBody>
          <a:bodyPr wrap="square">
            <a:spAutoFit/>
          </a:bodyPr>
          <a:lstStyle/>
          <a:p>
            <a:r>
              <a:rPr lang="en-GB" sz="2400" dirty="0"/>
              <a:t>...while both showed strong positive effect, storytelling was superior to story reading for student vocabulary development and for comprehension. </a:t>
            </a:r>
          </a:p>
          <a:p>
            <a:r>
              <a:rPr lang="en-GB" dirty="0"/>
              <a:t> </a:t>
            </a:r>
          </a:p>
          <a:p>
            <a:pPr algn="r"/>
            <a:r>
              <a:rPr lang="en-GB" sz="1400" dirty="0"/>
              <a:t>Haven, Kendall (2007). </a:t>
            </a:r>
            <a:r>
              <a:rPr lang="en-GB" sz="1400" b="1" dirty="0"/>
              <a:t>Story Proof</a:t>
            </a:r>
            <a:r>
              <a:rPr lang="en-GB" sz="1400" dirty="0"/>
              <a:t>; Westport CT: Libraries Unlimited: 114</a:t>
            </a:r>
          </a:p>
          <a:p>
            <a:r>
              <a:rPr lang="en-GB" dirty="0"/>
              <a:t> </a:t>
            </a:r>
          </a:p>
        </p:txBody>
      </p:sp>
      <p:sp>
        <p:nvSpPr>
          <p:cNvPr id="3" name="Content Placeholder 2">
            <a:extLst>
              <a:ext uri="{FF2B5EF4-FFF2-40B4-BE49-F238E27FC236}">
                <a16:creationId xmlns:a16="http://schemas.microsoft.com/office/drawing/2014/main" xmlns="" id="{E4B6B3BC-FFD9-4ECC-B0C0-D559E3CDE52F}"/>
              </a:ext>
            </a:extLst>
          </p:cNvPr>
          <p:cNvSpPr>
            <a:spLocks noGrp="1"/>
          </p:cNvSpPr>
          <p:nvPr>
            <p:ph idx="1"/>
          </p:nvPr>
        </p:nvSpPr>
        <p:spPr/>
        <p:txBody>
          <a:bodyPr/>
          <a:lstStyle/>
          <a:p>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AE36EE-06CB-496C-9CDD-6043CE578A8D}"/>
              </a:ext>
            </a:extLst>
          </p:cNvPr>
          <p:cNvSpPr>
            <a:spLocks noGrp="1"/>
          </p:cNvSpPr>
          <p:nvPr>
            <p:ph type="title"/>
          </p:nvPr>
        </p:nvSpPr>
        <p:spPr>
          <a:xfrm>
            <a:off x="1736716" y="714856"/>
            <a:ext cx="6432568" cy="1188720"/>
          </a:xfrm>
        </p:spPr>
        <p:txBody>
          <a:bodyPr>
            <a:normAutofit fontScale="90000"/>
          </a:bodyPr>
          <a:lstStyle/>
          <a:p>
            <a:r>
              <a:rPr lang="en-GB" dirty="0"/>
              <a:t>Storytelling to Writing</a:t>
            </a:r>
            <a:br>
              <a:rPr lang="en-GB" dirty="0"/>
            </a:br>
            <a:r>
              <a:rPr lang="en-GB" dirty="0"/>
              <a:t>Four month intervention with Year 6</a:t>
            </a:r>
          </a:p>
        </p:txBody>
      </p:sp>
      <p:sp>
        <p:nvSpPr>
          <p:cNvPr id="3" name="Content Placeholder 2">
            <a:extLst>
              <a:ext uri="{FF2B5EF4-FFF2-40B4-BE49-F238E27FC236}">
                <a16:creationId xmlns:a16="http://schemas.microsoft.com/office/drawing/2014/main" xmlns="" id="{3DBD2D28-2858-4679-8215-9CA312A0E556}"/>
              </a:ext>
            </a:extLst>
          </p:cNvPr>
          <p:cNvSpPr>
            <a:spLocks noGrp="1"/>
          </p:cNvSpPr>
          <p:nvPr>
            <p:ph idx="1"/>
          </p:nvPr>
        </p:nvSpPr>
        <p:spPr>
          <a:xfrm>
            <a:off x="451452" y="2153364"/>
            <a:ext cx="6888731" cy="3101983"/>
          </a:xfrm>
        </p:spPr>
        <p:txBody>
          <a:bodyPr>
            <a:noAutofit/>
          </a:bodyPr>
          <a:lstStyle/>
          <a:p>
            <a:pPr marL="0" indent="0">
              <a:buNone/>
            </a:pPr>
            <a:r>
              <a:rPr lang="en-GB" sz="2400" dirty="0"/>
              <a:t>The results clearly show a significant difference between the participating and control populations. …. Not all children showed any improvement in marks gained over the four-month study period but 60% of the participating population did whereas only 34% of the control population did.</a:t>
            </a:r>
          </a:p>
          <a:p>
            <a:pPr marL="0" indent="0">
              <a:buNone/>
            </a:pPr>
            <a:r>
              <a:rPr lang="en-GB" sz="2400" dirty="0"/>
              <a:t>…</a:t>
            </a:r>
          </a:p>
          <a:p>
            <a:pPr marL="0" indent="0">
              <a:buNone/>
            </a:pPr>
            <a:r>
              <a:rPr lang="en-GB" sz="2400" dirty="0"/>
              <a:t>…the storytelling intervention did have a significant impact on raising the standard of fiction writing outcomes.</a:t>
            </a:r>
          </a:p>
          <a:p>
            <a:pPr marL="0" indent="0" algn="r">
              <a:buNone/>
            </a:pPr>
            <a:r>
              <a:rPr lang="en-GB" sz="2400" dirty="0"/>
              <a:t> (Coleman, 1991: 12 and 14)</a:t>
            </a:r>
          </a:p>
        </p:txBody>
      </p:sp>
      <p:pic>
        <p:nvPicPr>
          <p:cNvPr id="4" name="Picture 3">
            <a:extLst>
              <a:ext uri="{FF2B5EF4-FFF2-40B4-BE49-F238E27FC236}">
                <a16:creationId xmlns:a16="http://schemas.microsoft.com/office/drawing/2014/main" xmlns="" id="{6FB26095-4ED3-451E-B6C3-28032EBFC7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66785" y="2303130"/>
            <a:ext cx="1977704" cy="26512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9944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7DEF6D8-3696-4577-9709-0A7C015839CD}"/>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xmlns="" id="{88F6C18E-FB91-43CD-86B5-AE0E5AC4F94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4865" y="160220"/>
            <a:ext cx="9528167" cy="6010731"/>
          </a:xfrm>
          <a:prstGeom prst="rect">
            <a:avLst/>
          </a:prstGeom>
        </p:spPr>
      </p:pic>
      <p:sp>
        <p:nvSpPr>
          <p:cNvPr id="5" name="Rectangle 4">
            <a:extLst>
              <a:ext uri="{FF2B5EF4-FFF2-40B4-BE49-F238E27FC236}">
                <a16:creationId xmlns:a16="http://schemas.microsoft.com/office/drawing/2014/main" xmlns="" id="{DBC1A3DF-EBAC-4664-84CE-5308A776E763}"/>
              </a:ext>
            </a:extLst>
          </p:cNvPr>
          <p:cNvSpPr/>
          <p:nvPr/>
        </p:nvSpPr>
        <p:spPr>
          <a:xfrm>
            <a:off x="2338507" y="6121084"/>
            <a:ext cx="7269606" cy="646331"/>
          </a:xfrm>
          <a:prstGeom prst="rect">
            <a:avLst/>
          </a:prstGeom>
        </p:spPr>
        <p:txBody>
          <a:bodyPr wrap="square">
            <a:spAutoFit/>
          </a:bodyPr>
          <a:lstStyle/>
          <a:p>
            <a:pPr algn="r"/>
            <a:r>
              <a:rPr lang="en-GB" dirty="0">
                <a:solidFill>
                  <a:srgbClr val="000000"/>
                </a:solidFill>
                <a:latin typeface="Code"/>
              </a:rPr>
              <a:t>Peck, J. (1989) Using Storytelling to Promote Language and Literacy Development : In </a:t>
            </a:r>
            <a:r>
              <a:rPr lang="en-GB" i="1" dirty="0">
                <a:solidFill>
                  <a:srgbClr val="000000"/>
                </a:solidFill>
                <a:latin typeface="Code"/>
              </a:rPr>
              <a:t>The Reading Teacher</a:t>
            </a:r>
            <a:r>
              <a:rPr lang="en-GB" dirty="0">
                <a:solidFill>
                  <a:srgbClr val="000000"/>
                </a:solidFill>
                <a:latin typeface="Code"/>
              </a:rPr>
              <a:t>, Vol. 43, No. 2</a:t>
            </a:r>
            <a:endParaRPr lang="en-GB" dirty="0"/>
          </a:p>
        </p:txBody>
      </p:sp>
    </p:spTree>
    <p:extLst>
      <p:ext uri="{BB962C8B-B14F-4D97-AF65-F5344CB8AC3E}">
        <p14:creationId xmlns:p14="http://schemas.microsoft.com/office/powerpoint/2010/main" val="1072779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39ED99-9D89-45F2-BB53-2A7073F4C688}"/>
              </a:ext>
            </a:extLst>
          </p:cNvPr>
          <p:cNvSpPr>
            <a:spLocks noGrp="1"/>
          </p:cNvSpPr>
          <p:nvPr>
            <p:ph type="title"/>
          </p:nvPr>
        </p:nvSpPr>
        <p:spPr>
          <a:xfrm>
            <a:off x="1736716" y="478367"/>
            <a:ext cx="6432568" cy="1023938"/>
          </a:xfrm>
        </p:spPr>
        <p:txBody>
          <a:bodyPr>
            <a:normAutofit fontScale="90000"/>
          </a:bodyPr>
          <a:lstStyle/>
          <a:p>
            <a:r>
              <a:rPr lang="en-GB" dirty="0"/>
              <a:t>An Opening Word from </a:t>
            </a:r>
            <a:br>
              <a:rPr lang="en-GB" dirty="0"/>
            </a:br>
            <a:r>
              <a:rPr lang="en-GB" dirty="0"/>
              <a:t>Gordon Wells</a:t>
            </a:r>
          </a:p>
        </p:txBody>
      </p:sp>
      <p:sp>
        <p:nvSpPr>
          <p:cNvPr id="3" name="Content Placeholder 2">
            <a:extLst>
              <a:ext uri="{FF2B5EF4-FFF2-40B4-BE49-F238E27FC236}">
                <a16:creationId xmlns:a16="http://schemas.microsoft.com/office/drawing/2014/main" xmlns="" id="{98CB4D97-0829-418D-AF35-28BA9C69C602}"/>
              </a:ext>
            </a:extLst>
          </p:cNvPr>
          <p:cNvSpPr>
            <a:spLocks noGrp="1"/>
          </p:cNvSpPr>
          <p:nvPr>
            <p:ph idx="1"/>
          </p:nvPr>
        </p:nvSpPr>
        <p:spPr>
          <a:xfrm>
            <a:off x="738188" y="2065866"/>
            <a:ext cx="8405811" cy="4525433"/>
          </a:xfrm>
        </p:spPr>
        <p:txBody>
          <a:bodyPr>
            <a:normAutofit/>
          </a:bodyPr>
          <a:lstStyle/>
          <a:p>
            <a:pPr marL="0" indent="0">
              <a:buNone/>
            </a:pPr>
            <a:r>
              <a:rPr lang="en-GB" sz="2400" dirty="0"/>
              <a:t>…stories have a role in education that goes far beyond  their contribution to the acquisition of literacy. Constructing stories in the mind - or </a:t>
            </a:r>
            <a:r>
              <a:rPr lang="en-GB" sz="2400" i="1" dirty="0"/>
              <a:t>storying</a:t>
            </a:r>
            <a:r>
              <a:rPr lang="en-GB" sz="2400" dirty="0"/>
              <a:t>, as it is called - is one of the most fundamental means of making meaning (Bruner, 1986); as such, it is an activity that pervades all aspects of learning. When storytelling becomes overt and is given expression in words, the resulting stories are one of the most effective ways of making one's own interpretation of events and ideas available to others. </a:t>
            </a:r>
          </a:p>
          <a:p>
            <a:endParaRPr lang="en-GB" dirty="0"/>
          </a:p>
          <a:p>
            <a:pPr marL="0" indent="0" algn="r">
              <a:buNone/>
            </a:pPr>
            <a:r>
              <a:rPr lang="en-GB" dirty="0"/>
              <a:t>Wells (2009) p214</a:t>
            </a:r>
          </a:p>
          <a:p>
            <a:pPr marL="0" indent="0">
              <a:buNone/>
            </a:pPr>
            <a:endParaRPr lang="en-GB" dirty="0"/>
          </a:p>
        </p:txBody>
      </p:sp>
    </p:spTree>
    <p:extLst>
      <p:ext uri="{BB962C8B-B14F-4D97-AF65-F5344CB8AC3E}">
        <p14:creationId xmlns:p14="http://schemas.microsoft.com/office/powerpoint/2010/main" val="1330305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D4536A-AECC-439D-8C44-9C78FFD8D8BA}"/>
              </a:ext>
            </a:extLst>
          </p:cNvPr>
          <p:cNvSpPr>
            <a:spLocks noGrp="1"/>
          </p:cNvSpPr>
          <p:nvPr>
            <p:ph type="title"/>
          </p:nvPr>
        </p:nvSpPr>
        <p:spPr/>
        <p:txBody>
          <a:bodyPr>
            <a:normAutofit/>
          </a:bodyPr>
          <a:lstStyle/>
          <a:p>
            <a:r>
              <a:rPr lang="en-GB" dirty="0"/>
              <a:t>Listening to Stories</a:t>
            </a:r>
            <a:br>
              <a:rPr lang="en-GB" dirty="0"/>
            </a:br>
            <a:r>
              <a:rPr lang="en-GB" sz="1600" dirty="0"/>
              <a:t>literacy benefits that children can gain from listening to oral storytelling include </a:t>
            </a:r>
          </a:p>
        </p:txBody>
      </p:sp>
      <p:sp>
        <p:nvSpPr>
          <p:cNvPr id="3" name="Content Placeholder 2">
            <a:extLst>
              <a:ext uri="{FF2B5EF4-FFF2-40B4-BE49-F238E27FC236}">
                <a16:creationId xmlns:a16="http://schemas.microsoft.com/office/drawing/2014/main" xmlns="" id="{3A378967-3FC6-4A68-AD52-C05DB5BA0F12}"/>
              </a:ext>
            </a:extLst>
          </p:cNvPr>
          <p:cNvSpPr>
            <a:spLocks noGrp="1"/>
          </p:cNvSpPr>
          <p:nvPr>
            <p:ph idx="1"/>
          </p:nvPr>
        </p:nvSpPr>
        <p:spPr/>
        <p:txBody>
          <a:bodyPr>
            <a:normAutofit lnSpcReduction="10000"/>
          </a:bodyPr>
          <a:lstStyle/>
          <a:p>
            <a:r>
              <a:rPr lang="en-GB" sz="3200" dirty="0"/>
              <a:t>practice in visualization</a:t>
            </a:r>
          </a:p>
          <a:p>
            <a:r>
              <a:rPr lang="en-GB" sz="3200" dirty="0"/>
              <a:t>cognitive engagement</a:t>
            </a:r>
          </a:p>
          <a:p>
            <a:r>
              <a:rPr lang="en-GB" sz="3200" dirty="0"/>
              <a:t>critical thinking</a:t>
            </a:r>
          </a:p>
          <a:p>
            <a:r>
              <a:rPr lang="en-GB" sz="3200" dirty="0"/>
              <a:t>story sequencing.</a:t>
            </a:r>
          </a:p>
          <a:p>
            <a:pPr marL="0" indent="0">
              <a:buNone/>
            </a:pPr>
            <a:endParaRPr lang="en-GB" dirty="0"/>
          </a:p>
          <a:p>
            <a:pPr marL="0" indent="0" algn="r">
              <a:buNone/>
            </a:pPr>
            <a:r>
              <a:rPr lang="en-GB" dirty="0" err="1"/>
              <a:t>Agusto</a:t>
            </a:r>
            <a:r>
              <a:rPr lang="en-GB" dirty="0"/>
              <a:t>, 2016: 23</a:t>
            </a:r>
            <a:endParaRPr lang="en-GB" i="1" dirty="0"/>
          </a:p>
        </p:txBody>
      </p:sp>
    </p:spTree>
    <p:extLst>
      <p:ext uri="{BB962C8B-B14F-4D97-AF65-F5344CB8AC3E}">
        <p14:creationId xmlns:p14="http://schemas.microsoft.com/office/powerpoint/2010/main" val="3607086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152661-4518-40E3-B757-50F63DFD9F8C}"/>
              </a:ext>
            </a:extLst>
          </p:cNvPr>
          <p:cNvSpPr>
            <a:spLocks noGrp="1"/>
          </p:cNvSpPr>
          <p:nvPr>
            <p:ph type="title"/>
          </p:nvPr>
        </p:nvSpPr>
        <p:spPr/>
        <p:txBody>
          <a:bodyPr/>
          <a:lstStyle/>
          <a:p>
            <a:r>
              <a:rPr lang="en-GB" dirty="0"/>
              <a:t>An under-researched area</a:t>
            </a:r>
          </a:p>
        </p:txBody>
      </p:sp>
      <p:pic>
        <p:nvPicPr>
          <p:cNvPr id="5" name="Content Placeholder 4">
            <a:extLst>
              <a:ext uri="{FF2B5EF4-FFF2-40B4-BE49-F238E27FC236}">
                <a16:creationId xmlns:a16="http://schemas.microsoft.com/office/drawing/2014/main" xmlns="" id="{F32BF85A-CF46-4578-9A9B-BC99C3C0A447}"/>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838877" y="2563423"/>
            <a:ext cx="2448966" cy="3655082"/>
          </a:xfrm>
          <a:prstGeom prst="rect">
            <a:avLst/>
          </a:prstGeom>
          <a:ln>
            <a:noFill/>
          </a:ln>
          <a:effectLst>
            <a:outerShdw blurRad="292100" dist="139700" dir="2700000" algn="tl" rotWithShape="0">
              <a:srgbClr val="333333">
                <a:alpha val="65000"/>
              </a:srgbClr>
            </a:outerShdw>
          </a:effectLst>
        </p:spPr>
      </p:pic>
      <p:sp>
        <p:nvSpPr>
          <p:cNvPr id="4" name="Content Placeholder 2">
            <a:extLst>
              <a:ext uri="{FF2B5EF4-FFF2-40B4-BE49-F238E27FC236}">
                <a16:creationId xmlns:a16="http://schemas.microsoft.com/office/drawing/2014/main" xmlns="" id="{A3AC3527-A131-4FB8-AD3F-78EEB1A366FE}"/>
              </a:ext>
            </a:extLst>
          </p:cNvPr>
          <p:cNvSpPr txBox="1">
            <a:spLocks/>
          </p:cNvSpPr>
          <p:nvPr/>
        </p:nvSpPr>
        <p:spPr>
          <a:xfrm>
            <a:off x="4154904" y="2470484"/>
            <a:ext cx="5044059" cy="42001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nSpc>
                <a:spcPct val="110000"/>
              </a:lnSpc>
              <a:buFont typeface="Arial" panose="020B0604020202020204" pitchFamily="34" charset="0"/>
              <a:buNone/>
            </a:pPr>
            <a:r>
              <a:rPr lang="en-GB" dirty="0" err="1"/>
              <a:t>Colquhous</a:t>
            </a:r>
            <a:r>
              <a:rPr lang="en-GB" dirty="0"/>
              <a:t>, C. (2018) All the better to hear you with: Tips, Theory and Proof for the </a:t>
            </a:r>
            <a:r>
              <a:rPr lang="en-GB" dirty="0" err="1"/>
              <a:t>Educatinal</a:t>
            </a:r>
            <a:r>
              <a:rPr lang="en-GB" dirty="0"/>
              <a:t> Benefits of Storytelling. In Willison, C. </a:t>
            </a:r>
            <a:r>
              <a:rPr lang="en-GB" i="1" dirty="0"/>
              <a:t>An </a:t>
            </a:r>
            <a:r>
              <a:rPr lang="en-GB" i="1" dirty="0" err="1"/>
              <a:t>Introduciton</a:t>
            </a:r>
            <a:r>
              <a:rPr lang="en-GB" i="1" dirty="0"/>
              <a:t> to Storytelling by Storytellers from Around the </a:t>
            </a:r>
            <a:r>
              <a:rPr lang="en-GB" i="1" dirty="0" err="1"/>
              <a:t>Wordl</a:t>
            </a:r>
            <a:r>
              <a:rPr lang="en-GB" i="1" dirty="0"/>
              <a:t>. </a:t>
            </a:r>
            <a:r>
              <a:rPr lang="en-GB" dirty="0"/>
              <a:t>Stroud: The History Press / The Society of Storytelling. pp98-110</a:t>
            </a:r>
          </a:p>
        </p:txBody>
      </p:sp>
    </p:spTree>
    <p:extLst>
      <p:ext uri="{BB962C8B-B14F-4D97-AF65-F5344CB8AC3E}">
        <p14:creationId xmlns:p14="http://schemas.microsoft.com/office/powerpoint/2010/main" val="1336694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4D496B-2461-4C88-98A8-47730F75C8A7}"/>
              </a:ext>
            </a:extLst>
          </p:cNvPr>
          <p:cNvSpPr>
            <a:spLocks noGrp="1"/>
          </p:cNvSpPr>
          <p:nvPr>
            <p:ph type="title"/>
          </p:nvPr>
        </p:nvSpPr>
        <p:spPr/>
        <p:txBody>
          <a:bodyPr/>
          <a:lstStyle/>
          <a:p>
            <a:r>
              <a:rPr lang="en-GB" dirty="0"/>
              <a:t>Oracy and Literacy</a:t>
            </a:r>
          </a:p>
        </p:txBody>
      </p:sp>
      <p:sp>
        <p:nvSpPr>
          <p:cNvPr id="5" name="Rectangle 4">
            <a:extLst>
              <a:ext uri="{FF2B5EF4-FFF2-40B4-BE49-F238E27FC236}">
                <a16:creationId xmlns:a16="http://schemas.microsoft.com/office/drawing/2014/main" xmlns="" id="{099C2EF0-C697-4A4E-9346-303B1AEACBEC}"/>
              </a:ext>
            </a:extLst>
          </p:cNvPr>
          <p:cNvSpPr/>
          <p:nvPr/>
        </p:nvSpPr>
        <p:spPr>
          <a:xfrm>
            <a:off x="7900814" y="4835164"/>
            <a:ext cx="1669047" cy="830997"/>
          </a:xfrm>
          <a:prstGeom prst="rect">
            <a:avLst/>
          </a:prstGeom>
          <a:noFill/>
        </p:spPr>
        <p:txBody>
          <a:bodyPr wrap="none" lIns="91440" tIns="45720" rIns="91440" bIns="45720">
            <a:spAutoFit/>
          </a:bodyPr>
          <a:lstStyle/>
          <a:p>
            <a:pPr algn="r"/>
            <a:r>
              <a:rPr lang="en-US" sz="2400" b="0" cap="none" spc="0" dirty="0">
                <a:ln w="0"/>
                <a:solidFill>
                  <a:schemeClr val="tx1"/>
                </a:solidFill>
              </a:rPr>
              <a:t>cultural</a:t>
            </a:r>
            <a:br>
              <a:rPr lang="en-US" sz="2400" b="0" cap="none" spc="0" dirty="0">
                <a:ln w="0"/>
                <a:solidFill>
                  <a:schemeClr val="tx1"/>
                </a:solidFill>
              </a:rPr>
            </a:br>
            <a:r>
              <a:rPr lang="en-US" sz="2400" b="0" cap="none" spc="0" dirty="0">
                <a:ln w="0"/>
                <a:solidFill>
                  <a:schemeClr val="tx1"/>
                </a:solidFill>
              </a:rPr>
              <a:t>engagement</a:t>
            </a:r>
          </a:p>
        </p:txBody>
      </p:sp>
      <p:sp>
        <p:nvSpPr>
          <p:cNvPr id="6" name="Rectangle 5">
            <a:extLst>
              <a:ext uri="{FF2B5EF4-FFF2-40B4-BE49-F238E27FC236}">
                <a16:creationId xmlns:a16="http://schemas.microsoft.com/office/drawing/2014/main" xmlns="" id="{79CA7B22-C5C7-4767-AAEC-40E4E8B1BCFB}"/>
              </a:ext>
            </a:extLst>
          </p:cNvPr>
          <p:cNvSpPr/>
          <p:nvPr/>
        </p:nvSpPr>
        <p:spPr>
          <a:xfrm>
            <a:off x="7900813" y="3748981"/>
            <a:ext cx="1669048" cy="830997"/>
          </a:xfrm>
          <a:prstGeom prst="rect">
            <a:avLst/>
          </a:prstGeom>
          <a:noFill/>
        </p:spPr>
        <p:txBody>
          <a:bodyPr wrap="none" lIns="91440" tIns="45720" rIns="91440" bIns="45720">
            <a:spAutoFit/>
          </a:bodyPr>
          <a:lstStyle/>
          <a:p>
            <a:pPr algn="r"/>
            <a:r>
              <a:rPr lang="en-US" sz="2400" b="0" cap="none" spc="0" dirty="0">
                <a:ln w="0"/>
                <a:solidFill>
                  <a:schemeClr val="tx1"/>
                </a:solidFill>
              </a:rPr>
              <a:t>social</a:t>
            </a:r>
            <a:br>
              <a:rPr lang="en-US" sz="2400" b="0" cap="none" spc="0" dirty="0">
                <a:ln w="0"/>
                <a:solidFill>
                  <a:schemeClr val="tx1"/>
                </a:solidFill>
              </a:rPr>
            </a:br>
            <a:r>
              <a:rPr lang="en-US" sz="2400" b="0" cap="none" spc="0" dirty="0">
                <a:ln w="0"/>
                <a:solidFill>
                  <a:schemeClr val="tx1"/>
                </a:solidFill>
              </a:rPr>
              <a:t>engagement</a:t>
            </a:r>
          </a:p>
        </p:txBody>
      </p:sp>
      <p:sp>
        <p:nvSpPr>
          <p:cNvPr id="7" name="Rectangle 6">
            <a:extLst>
              <a:ext uri="{FF2B5EF4-FFF2-40B4-BE49-F238E27FC236}">
                <a16:creationId xmlns:a16="http://schemas.microsoft.com/office/drawing/2014/main" xmlns="" id="{C65E49BC-560D-447A-B0D9-D16A3366F834}"/>
              </a:ext>
            </a:extLst>
          </p:cNvPr>
          <p:cNvSpPr/>
          <p:nvPr/>
        </p:nvSpPr>
        <p:spPr>
          <a:xfrm>
            <a:off x="7900813" y="2693520"/>
            <a:ext cx="1619354" cy="830997"/>
          </a:xfrm>
          <a:prstGeom prst="rect">
            <a:avLst/>
          </a:prstGeom>
          <a:noFill/>
        </p:spPr>
        <p:txBody>
          <a:bodyPr wrap="none" lIns="91440" tIns="45720" rIns="91440" bIns="45720">
            <a:spAutoFit/>
          </a:bodyPr>
          <a:lstStyle/>
          <a:p>
            <a:pPr algn="r"/>
            <a:r>
              <a:rPr lang="en-US" sz="2400" b="0" cap="none" spc="0" dirty="0">
                <a:ln w="0"/>
                <a:solidFill>
                  <a:schemeClr val="tx1"/>
                </a:solidFill>
              </a:rPr>
              <a:t>oracy </a:t>
            </a:r>
            <a:br>
              <a:rPr lang="en-US" sz="2400" b="0" cap="none" spc="0" dirty="0">
                <a:ln w="0"/>
                <a:solidFill>
                  <a:schemeClr val="tx1"/>
                </a:solidFill>
              </a:rPr>
            </a:br>
            <a:r>
              <a:rPr lang="en-US" sz="2400" b="0" cap="none" spc="0" dirty="0">
                <a:ln w="0"/>
                <a:solidFill>
                  <a:schemeClr val="tx1"/>
                </a:solidFill>
              </a:rPr>
              <a:t>and literacy</a:t>
            </a:r>
          </a:p>
        </p:txBody>
      </p:sp>
      <p:sp>
        <p:nvSpPr>
          <p:cNvPr id="8" name="Rectangle 7">
            <a:extLst>
              <a:ext uri="{FF2B5EF4-FFF2-40B4-BE49-F238E27FC236}">
                <a16:creationId xmlns:a16="http://schemas.microsoft.com/office/drawing/2014/main" xmlns="" id="{C46C655D-E171-49E2-9410-9A80559FEEF0}"/>
              </a:ext>
            </a:extLst>
          </p:cNvPr>
          <p:cNvSpPr/>
          <p:nvPr/>
        </p:nvSpPr>
        <p:spPr>
          <a:xfrm>
            <a:off x="8428201" y="5766449"/>
            <a:ext cx="1091966" cy="830997"/>
          </a:xfrm>
          <a:prstGeom prst="rect">
            <a:avLst/>
          </a:prstGeom>
          <a:noFill/>
        </p:spPr>
        <p:txBody>
          <a:bodyPr wrap="none" lIns="91440" tIns="45720" rIns="91440" bIns="45720">
            <a:spAutoFit/>
          </a:bodyPr>
          <a:lstStyle/>
          <a:p>
            <a:pPr algn="r"/>
            <a:r>
              <a:rPr lang="en-US" sz="2400" b="0" cap="none" spc="0" dirty="0">
                <a:ln w="0"/>
                <a:solidFill>
                  <a:schemeClr val="tx1"/>
                </a:solidFill>
              </a:rPr>
              <a:t>critical</a:t>
            </a:r>
            <a:br>
              <a:rPr lang="en-US" sz="2400" b="0" cap="none" spc="0" dirty="0">
                <a:ln w="0"/>
                <a:solidFill>
                  <a:schemeClr val="tx1"/>
                </a:solidFill>
              </a:rPr>
            </a:br>
            <a:r>
              <a:rPr lang="en-US" sz="2400" b="0" cap="none" spc="0" dirty="0">
                <a:ln w="0"/>
                <a:solidFill>
                  <a:schemeClr val="tx1"/>
                </a:solidFill>
              </a:rPr>
              <a:t>literacy</a:t>
            </a:r>
          </a:p>
        </p:txBody>
      </p:sp>
      <p:sp>
        <p:nvSpPr>
          <p:cNvPr id="9" name="Rectangle 8">
            <a:extLst>
              <a:ext uri="{FF2B5EF4-FFF2-40B4-BE49-F238E27FC236}">
                <a16:creationId xmlns:a16="http://schemas.microsoft.com/office/drawing/2014/main" xmlns="" id="{E3F60CA2-1954-42DF-8F1D-4070378EC5F4}"/>
              </a:ext>
            </a:extLst>
          </p:cNvPr>
          <p:cNvSpPr/>
          <p:nvPr/>
        </p:nvSpPr>
        <p:spPr>
          <a:xfrm>
            <a:off x="195488" y="4002261"/>
            <a:ext cx="1601272" cy="1200329"/>
          </a:xfrm>
          <a:prstGeom prst="rect">
            <a:avLst/>
          </a:prstGeom>
          <a:noFill/>
        </p:spPr>
        <p:txBody>
          <a:bodyPr wrap="none" lIns="91440" tIns="45720" rIns="91440" bIns="45720">
            <a:spAutoFit/>
          </a:bodyPr>
          <a:lstStyle/>
          <a:p>
            <a:pPr algn="ctr"/>
            <a:r>
              <a:rPr lang="en-US" sz="2400" b="0" cap="none" spc="0" dirty="0">
                <a:ln w="0"/>
                <a:solidFill>
                  <a:schemeClr val="tx1"/>
                </a:solidFill>
              </a:rPr>
              <a:t>storytelling</a:t>
            </a:r>
            <a:br>
              <a:rPr lang="en-US" sz="2400" b="0" cap="none" spc="0" dirty="0">
                <a:ln w="0"/>
                <a:solidFill>
                  <a:schemeClr val="tx1"/>
                </a:solidFill>
              </a:rPr>
            </a:br>
            <a:r>
              <a:rPr lang="en-US" sz="2400" b="0" cap="none" spc="0" dirty="0">
                <a:ln w="0"/>
                <a:solidFill>
                  <a:schemeClr val="tx1"/>
                </a:solidFill>
              </a:rPr>
              <a:t>and</a:t>
            </a:r>
            <a:br>
              <a:rPr lang="en-US" sz="2400" b="0" cap="none" spc="0" dirty="0">
                <a:ln w="0"/>
                <a:solidFill>
                  <a:schemeClr val="tx1"/>
                </a:solidFill>
              </a:rPr>
            </a:br>
            <a:r>
              <a:rPr lang="en-US" sz="2400" b="0" cap="none" spc="0" dirty="0">
                <a:ln w="0"/>
                <a:solidFill>
                  <a:schemeClr val="tx1"/>
                </a:solidFill>
              </a:rPr>
              <a:t>literacy</a:t>
            </a:r>
          </a:p>
        </p:txBody>
      </p:sp>
      <p:pic>
        <p:nvPicPr>
          <p:cNvPr id="12" name="Content Placeholder 11">
            <a:extLst>
              <a:ext uri="{FF2B5EF4-FFF2-40B4-BE49-F238E27FC236}">
                <a16:creationId xmlns:a16="http://schemas.microsoft.com/office/drawing/2014/main" xmlns="" id="{18E13069-D482-4C39-85BF-A51326C9B3C5}"/>
              </a:ext>
            </a:extLst>
          </p:cNvPr>
          <p:cNvPicPr>
            <a:picLocks noGrp="1" noChangeAspect="1"/>
          </p:cNvPicPr>
          <p:nvPr>
            <p:ph idx="1"/>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1839835" y="2994436"/>
            <a:ext cx="6432550" cy="3291439"/>
          </a:xfrm>
        </p:spPr>
      </p:pic>
    </p:spTree>
    <p:extLst>
      <p:ext uri="{BB962C8B-B14F-4D97-AF65-F5344CB8AC3E}">
        <p14:creationId xmlns:p14="http://schemas.microsoft.com/office/powerpoint/2010/main" val="4228944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763425-D2C2-420A-B9CA-39FC6CA6E2A9}"/>
              </a:ext>
            </a:extLst>
          </p:cNvPr>
          <p:cNvSpPr>
            <a:spLocks noGrp="1"/>
          </p:cNvSpPr>
          <p:nvPr>
            <p:ph type="title"/>
          </p:nvPr>
        </p:nvSpPr>
        <p:spPr>
          <a:xfrm>
            <a:off x="838200" y="222200"/>
            <a:ext cx="8229600" cy="803668"/>
          </a:xfrm>
        </p:spPr>
        <p:txBody>
          <a:bodyPr>
            <a:normAutofit fontScale="90000"/>
          </a:bodyPr>
          <a:lstStyle/>
          <a:p>
            <a:r>
              <a:rPr lang="en-GB" b="1" dirty="0"/>
              <a:t>Simple developmental model of writing</a:t>
            </a:r>
          </a:p>
        </p:txBody>
      </p:sp>
      <p:sp>
        <p:nvSpPr>
          <p:cNvPr id="3" name="Content Placeholder 2">
            <a:extLst>
              <a:ext uri="{FF2B5EF4-FFF2-40B4-BE49-F238E27FC236}">
                <a16:creationId xmlns:a16="http://schemas.microsoft.com/office/drawing/2014/main" xmlns="" id="{4E56DE52-DE30-47AD-AE2B-25E6559152F9}"/>
              </a:ext>
            </a:extLst>
          </p:cNvPr>
          <p:cNvSpPr>
            <a:spLocks noGrp="1"/>
          </p:cNvSpPr>
          <p:nvPr>
            <p:ph idx="1"/>
          </p:nvPr>
        </p:nvSpPr>
        <p:spPr>
          <a:xfrm>
            <a:off x="838200" y="1095550"/>
            <a:ext cx="8229600" cy="480427"/>
          </a:xfrm>
        </p:spPr>
        <p:txBody>
          <a:bodyPr>
            <a:normAutofit/>
          </a:bodyPr>
          <a:lstStyle/>
          <a:p>
            <a:pPr marL="0" indent="0" algn="ctr">
              <a:buNone/>
            </a:pPr>
            <a:r>
              <a:rPr lang="en-GB" sz="2200" dirty="0"/>
              <a:t>Text generation (word, sentence, paragraph level) </a:t>
            </a:r>
          </a:p>
        </p:txBody>
      </p:sp>
      <p:sp>
        <p:nvSpPr>
          <p:cNvPr id="4" name="Isosceles Triangle 3">
            <a:extLst>
              <a:ext uri="{FF2B5EF4-FFF2-40B4-BE49-F238E27FC236}">
                <a16:creationId xmlns:a16="http://schemas.microsoft.com/office/drawing/2014/main" xmlns="" id="{FE753167-F531-43ED-AB96-99E17680893F}"/>
              </a:ext>
            </a:extLst>
          </p:cNvPr>
          <p:cNvSpPr/>
          <p:nvPr/>
        </p:nvSpPr>
        <p:spPr>
          <a:xfrm>
            <a:off x="1532620" y="1554852"/>
            <a:ext cx="6840760" cy="2812578"/>
          </a:xfrm>
          <a:prstGeom prst="triangle">
            <a:avLst>
              <a:gd name="adj" fmla="val 50408"/>
            </a:avLst>
          </a:prstGeom>
          <a:solidFill>
            <a:schemeClr val="tx2">
              <a:lumMod val="40000"/>
              <a:lumOff val="60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tx2">
                    <a:lumMod val="50000"/>
                  </a:schemeClr>
                </a:solidFill>
              </a:rPr>
              <a:t>Working memory</a:t>
            </a:r>
          </a:p>
          <a:p>
            <a:pPr algn="ctr"/>
            <a:endParaRPr lang="en-GB" sz="4000" b="1" dirty="0">
              <a:solidFill>
                <a:schemeClr val="tx2">
                  <a:lumMod val="50000"/>
                </a:schemeClr>
              </a:solidFill>
            </a:endParaRPr>
          </a:p>
        </p:txBody>
      </p:sp>
      <p:sp>
        <p:nvSpPr>
          <p:cNvPr id="6" name="Content Placeholder 2">
            <a:extLst>
              <a:ext uri="{FF2B5EF4-FFF2-40B4-BE49-F238E27FC236}">
                <a16:creationId xmlns:a16="http://schemas.microsoft.com/office/drawing/2014/main" xmlns="" id="{5025EAD0-FD4A-41C1-993D-14C2C25BB3AE}"/>
              </a:ext>
            </a:extLst>
          </p:cNvPr>
          <p:cNvSpPr txBox="1">
            <a:spLocks/>
          </p:cNvSpPr>
          <p:nvPr/>
        </p:nvSpPr>
        <p:spPr>
          <a:xfrm>
            <a:off x="5905255" y="4437112"/>
            <a:ext cx="3526768" cy="13253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2">
                    <a:lumMod val="7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2">
                    <a:lumMod val="7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lumMod val="7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2">
                    <a:lumMod val="7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200" dirty="0"/>
              <a:t>Executive functions (conscious attention, planning, reviewing, revising, strategies for self-regulation) </a:t>
            </a:r>
          </a:p>
        </p:txBody>
      </p:sp>
      <p:sp>
        <p:nvSpPr>
          <p:cNvPr id="7" name="Content Placeholder 2">
            <a:extLst>
              <a:ext uri="{FF2B5EF4-FFF2-40B4-BE49-F238E27FC236}">
                <a16:creationId xmlns:a16="http://schemas.microsoft.com/office/drawing/2014/main" xmlns="" id="{03049DD9-9F08-4741-A54A-32A242D2711C}"/>
              </a:ext>
            </a:extLst>
          </p:cNvPr>
          <p:cNvSpPr txBox="1">
            <a:spLocks/>
          </p:cNvSpPr>
          <p:nvPr/>
        </p:nvSpPr>
        <p:spPr>
          <a:xfrm>
            <a:off x="393087" y="4465723"/>
            <a:ext cx="3093432" cy="1325338"/>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2">
                    <a:lumMod val="7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2">
                    <a:lumMod val="7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lumMod val="7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2">
                    <a:lumMod val="7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dirty="0"/>
              <a:t>Transcription (handwriting, keyboarding and spelling)</a:t>
            </a:r>
          </a:p>
        </p:txBody>
      </p:sp>
      <p:sp>
        <p:nvSpPr>
          <p:cNvPr id="5" name="Rectangle 4">
            <a:extLst>
              <a:ext uri="{FF2B5EF4-FFF2-40B4-BE49-F238E27FC236}">
                <a16:creationId xmlns:a16="http://schemas.microsoft.com/office/drawing/2014/main" xmlns="" id="{41F19A67-89D8-4A7C-AE4C-3FD802FED200}"/>
              </a:ext>
            </a:extLst>
          </p:cNvPr>
          <p:cNvSpPr/>
          <p:nvPr/>
        </p:nvSpPr>
        <p:spPr>
          <a:xfrm>
            <a:off x="4953000" y="6305788"/>
            <a:ext cx="5047920" cy="369332"/>
          </a:xfrm>
          <a:prstGeom prst="rect">
            <a:avLst/>
          </a:prstGeom>
        </p:spPr>
        <p:txBody>
          <a:bodyPr wrap="none">
            <a:spAutoFit/>
          </a:bodyPr>
          <a:lstStyle/>
          <a:p>
            <a:r>
              <a:rPr lang="en-GB" dirty="0"/>
              <a:t>Adapted from Berninger, V., &amp; Amtmann, D. (2003) </a:t>
            </a:r>
          </a:p>
        </p:txBody>
      </p:sp>
    </p:spTree>
    <p:extLst>
      <p:ext uri="{BB962C8B-B14F-4D97-AF65-F5344CB8AC3E}">
        <p14:creationId xmlns:p14="http://schemas.microsoft.com/office/powerpoint/2010/main" val="106811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23CDFFFA-662F-4A2B-AC28-6595856FB629}"/>
              </a:ext>
            </a:extLst>
          </p:cNvPr>
          <p:cNvSpPr/>
          <p:nvPr/>
        </p:nvSpPr>
        <p:spPr>
          <a:xfrm>
            <a:off x="4215160" y="1532467"/>
            <a:ext cx="5419494" cy="4919133"/>
          </a:xfrm>
          <a:prstGeom prst="rect">
            <a:avLst/>
          </a:prstGeom>
          <a:solidFill>
            <a:srgbClr val="E5FF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xmlns="" id="{8F9EE929-E0CC-47A1-9A30-A34C218CAB06}"/>
              </a:ext>
            </a:extLst>
          </p:cNvPr>
          <p:cNvSpPr/>
          <p:nvPr/>
        </p:nvSpPr>
        <p:spPr>
          <a:xfrm>
            <a:off x="327102" y="1821366"/>
            <a:ext cx="3553522" cy="285641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xmlns="" id="{C296972D-7DB2-40F4-9DA3-807108EAA080}"/>
              </a:ext>
            </a:extLst>
          </p:cNvPr>
          <p:cNvSpPr>
            <a:spLocks noGrp="1"/>
          </p:cNvSpPr>
          <p:nvPr>
            <p:ph type="title"/>
          </p:nvPr>
        </p:nvSpPr>
        <p:spPr>
          <a:xfrm>
            <a:off x="1736716" y="406400"/>
            <a:ext cx="6432568" cy="829131"/>
          </a:xfrm>
        </p:spPr>
        <p:txBody>
          <a:bodyPr>
            <a:normAutofit fontScale="90000"/>
          </a:bodyPr>
          <a:lstStyle/>
          <a:p>
            <a:r>
              <a:rPr lang="en-GB" dirty="0"/>
              <a:t>Oracy and Literacy:</a:t>
            </a:r>
            <a:br>
              <a:rPr lang="en-GB" dirty="0"/>
            </a:br>
            <a:r>
              <a:rPr lang="en-GB" dirty="0"/>
              <a:t>consider the following quotes</a:t>
            </a:r>
          </a:p>
        </p:txBody>
      </p:sp>
      <p:sp>
        <p:nvSpPr>
          <p:cNvPr id="3" name="Content Placeholder 2">
            <a:extLst>
              <a:ext uri="{FF2B5EF4-FFF2-40B4-BE49-F238E27FC236}">
                <a16:creationId xmlns:a16="http://schemas.microsoft.com/office/drawing/2014/main" xmlns="" id="{BD62FD61-33CE-45F1-9048-E6F4F5D84155}"/>
              </a:ext>
            </a:extLst>
          </p:cNvPr>
          <p:cNvSpPr>
            <a:spLocks noGrp="1"/>
          </p:cNvSpPr>
          <p:nvPr>
            <p:ph idx="1"/>
          </p:nvPr>
        </p:nvSpPr>
        <p:spPr>
          <a:xfrm>
            <a:off x="541469" y="2012948"/>
            <a:ext cx="3123565" cy="2856418"/>
          </a:xfrm>
        </p:spPr>
        <p:txBody>
          <a:bodyPr>
            <a:normAutofit/>
          </a:bodyPr>
          <a:lstStyle/>
          <a:p>
            <a:pPr marL="0" indent="0">
              <a:buNone/>
            </a:pPr>
            <a:r>
              <a:rPr lang="en-GB" sz="2400" dirty="0"/>
              <a:t>Oral expression can exist and mostly has existed without any writing at all, writing never without orality.</a:t>
            </a:r>
          </a:p>
          <a:p>
            <a:pPr marL="0" indent="0" algn="r">
              <a:buNone/>
            </a:pPr>
            <a:r>
              <a:rPr lang="en-GB" sz="2400" dirty="0"/>
              <a:t>Ong, W. (1988) p8</a:t>
            </a:r>
          </a:p>
          <a:p>
            <a:pPr marL="0" indent="0">
              <a:buNone/>
            </a:pPr>
            <a:endParaRPr lang="en-GB" sz="2400" dirty="0"/>
          </a:p>
        </p:txBody>
      </p:sp>
      <p:sp>
        <p:nvSpPr>
          <p:cNvPr id="4" name="Content Placeholder 2">
            <a:extLst>
              <a:ext uri="{FF2B5EF4-FFF2-40B4-BE49-F238E27FC236}">
                <a16:creationId xmlns:a16="http://schemas.microsoft.com/office/drawing/2014/main" xmlns="" id="{1412377C-0B86-4A42-9CDB-ADE2DD709791}"/>
              </a:ext>
            </a:extLst>
          </p:cNvPr>
          <p:cNvSpPr txBox="1">
            <a:spLocks/>
          </p:cNvSpPr>
          <p:nvPr/>
        </p:nvSpPr>
        <p:spPr>
          <a:xfrm>
            <a:off x="436320" y="2693233"/>
            <a:ext cx="9293190" cy="387245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nSpc>
                <a:spcPct val="110000"/>
              </a:lnSpc>
              <a:buFont typeface="Arial" panose="020B0604020202020204" pitchFamily="34" charset="0"/>
              <a:buNone/>
            </a:pPr>
            <a:endParaRPr lang="en-GB" sz="2400" dirty="0"/>
          </a:p>
        </p:txBody>
      </p:sp>
      <p:sp>
        <p:nvSpPr>
          <p:cNvPr id="5" name="Rectangle 4">
            <a:extLst>
              <a:ext uri="{FF2B5EF4-FFF2-40B4-BE49-F238E27FC236}">
                <a16:creationId xmlns:a16="http://schemas.microsoft.com/office/drawing/2014/main" xmlns="" id="{EEE08CF1-33B1-4031-8952-61CA84A0BA0A}"/>
              </a:ext>
            </a:extLst>
          </p:cNvPr>
          <p:cNvSpPr/>
          <p:nvPr/>
        </p:nvSpPr>
        <p:spPr>
          <a:xfrm>
            <a:off x="4430750" y="1739590"/>
            <a:ext cx="5038929" cy="4524315"/>
          </a:xfrm>
          <a:prstGeom prst="rect">
            <a:avLst/>
          </a:prstGeom>
        </p:spPr>
        <p:txBody>
          <a:bodyPr wrap="square">
            <a:spAutoFit/>
          </a:bodyPr>
          <a:lstStyle/>
          <a:p>
            <a:r>
              <a:rPr lang="en-GB" sz="2400" dirty="0"/>
              <a:t>. ..the linking of spoken language to written aims and outcomes negatively affects both the process of oral storytelling as well as the quality of S&amp;L practice more generally. . .  A rebalancing of the books is required, and a central element of any agenda that desires to reposition oracy in the curriculum needs to also establish the importance of a drive for oral outcomes as an end-point.</a:t>
            </a:r>
          </a:p>
          <a:p>
            <a:pPr algn="r"/>
            <a:r>
              <a:rPr lang="en-GB" sz="2400" dirty="0" err="1"/>
              <a:t>Hibbin</a:t>
            </a:r>
            <a:r>
              <a:rPr lang="en-GB" sz="2400" dirty="0"/>
              <a:t> (2016): 60 </a:t>
            </a:r>
          </a:p>
        </p:txBody>
      </p:sp>
    </p:spTree>
    <p:extLst>
      <p:ext uri="{BB962C8B-B14F-4D97-AF65-F5344CB8AC3E}">
        <p14:creationId xmlns:p14="http://schemas.microsoft.com/office/powerpoint/2010/main" val="3326487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4D496B-2461-4C88-98A8-47730F75C8A7}"/>
              </a:ext>
            </a:extLst>
          </p:cNvPr>
          <p:cNvSpPr>
            <a:spLocks noGrp="1"/>
          </p:cNvSpPr>
          <p:nvPr>
            <p:ph type="title"/>
          </p:nvPr>
        </p:nvSpPr>
        <p:spPr/>
        <p:txBody>
          <a:bodyPr>
            <a:normAutofit fontScale="90000"/>
          </a:bodyPr>
          <a:lstStyle/>
          <a:p>
            <a:r>
              <a:rPr lang="en-GB" dirty="0"/>
              <a:t>Social Engagement</a:t>
            </a:r>
            <a:br>
              <a:rPr lang="en-GB" dirty="0"/>
            </a:br>
            <a:r>
              <a:rPr lang="en-GB" dirty="0"/>
              <a:t>(towards dialogic storytelling)</a:t>
            </a:r>
          </a:p>
        </p:txBody>
      </p:sp>
      <p:sp>
        <p:nvSpPr>
          <p:cNvPr id="5" name="Rectangle 4">
            <a:extLst>
              <a:ext uri="{FF2B5EF4-FFF2-40B4-BE49-F238E27FC236}">
                <a16:creationId xmlns:a16="http://schemas.microsoft.com/office/drawing/2014/main" xmlns="" id="{099C2EF0-C697-4A4E-9346-303B1AEACBEC}"/>
              </a:ext>
            </a:extLst>
          </p:cNvPr>
          <p:cNvSpPr/>
          <p:nvPr/>
        </p:nvSpPr>
        <p:spPr>
          <a:xfrm>
            <a:off x="7900814" y="4835164"/>
            <a:ext cx="1669047" cy="830997"/>
          </a:xfrm>
          <a:prstGeom prst="rect">
            <a:avLst/>
          </a:prstGeom>
          <a:noFill/>
        </p:spPr>
        <p:txBody>
          <a:bodyPr wrap="none" lIns="91440" tIns="45720" rIns="91440" bIns="45720">
            <a:spAutoFit/>
          </a:bodyPr>
          <a:lstStyle/>
          <a:p>
            <a:pPr algn="r"/>
            <a:r>
              <a:rPr lang="en-US" sz="2400" b="0" cap="none" spc="0" dirty="0">
                <a:ln w="0"/>
                <a:solidFill>
                  <a:schemeClr val="tx1"/>
                </a:solidFill>
              </a:rPr>
              <a:t>cultural</a:t>
            </a:r>
            <a:br>
              <a:rPr lang="en-US" sz="2400" b="0" cap="none" spc="0" dirty="0">
                <a:ln w="0"/>
                <a:solidFill>
                  <a:schemeClr val="tx1"/>
                </a:solidFill>
              </a:rPr>
            </a:br>
            <a:r>
              <a:rPr lang="en-US" sz="2400" b="0" cap="none" spc="0" dirty="0">
                <a:ln w="0"/>
                <a:solidFill>
                  <a:schemeClr val="tx1"/>
                </a:solidFill>
              </a:rPr>
              <a:t>engagement</a:t>
            </a:r>
          </a:p>
        </p:txBody>
      </p:sp>
      <p:sp>
        <p:nvSpPr>
          <p:cNvPr id="6" name="Rectangle 5">
            <a:extLst>
              <a:ext uri="{FF2B5EF4-FFF2-40B4-BE49-F238E27FC236}">
                <a16:creationId xmlns:a16="http://schemas.microsoft.com/office/drawing/2014/main" xmlns="" id="{79CA7B22-C5C7-4767-AAEC-40E4E8B1BCFB}"/>
              </a:ext>
            </a:extLst>
          </p:cNvPr>
          <p:cNvSpPr/>
          <p:nvPr/>
        </p:nvSpPr>
        <p:spPr>
          <a:xfrm>
            <a:off x="7900813" y="3748981"/>
            <a:ext cx="1669048" cy="830997"/>
          </a:xfrm>
          <a:prstGeom prst="rect">
            <a:avLst/>
          </a:prstGeom>
          <a:noFill/>
        </p:spPr>
        <p:txBody>
          <a:bodyPr wrap="none" lIns="91440" tIns="45720" rIns="91440" bIns="45720">
            <a:spAutoFit/>
          </a:bodyPr>
          <a:lstStyle/>
          <a:p>
            <a:pPr algn="r"/>
            <a:r>
              <a:rPr lang="en-US" sz="2400" b="0" cap="none" spc="0" dirty="0">
                <a:ln w="0"/>
                <a:solidFill>
                  <a:schemeClr val="tx1"/>
                </a:solidFill>
              </a:rPr>
              <a:t>social</a:t>
            </a:r>
            <a:br>
              <a:rPr lang="en-US" sz="2400" b="0" cap="none" spc="0" dirty="0">
                <a:ln w="0"/>
                <a:solidFill>
                  <a:schemeClr val="tx1"/>
                </a:solidFill>
              </a:rPr>
            </a:br>
            <a:r>
              <a:rPr lang="en-US" sz="2400" b="0" cap="none" spc="0" dirty="0">
                <a:ln w="0"/>
                <a:solidFill>
                  <a:schemeClr val="tx1"/>
                </a:solidFill>
              </a:rPr>
              <a:t>engagement</a:t>
            </a:r>
          </a:p>
        </p:txBody>
      </p:sp>
      <p:sp>
        <p:nvSpPr>
          <p:cNvPr id="7" name="Rectangle 6">
            <a:extLst>
              <a:ext uri="{FF2B5EF4-FFF2-40B4-BE49-F238E27FC236}">
                <a16:creationId xmlns:a16="http://schemas.microsoft.com/office/drawing/2014/main" xmlns="" id="{C65E49BC-560D-447A-B0D9-D16A3366F834}"/>
              </a:ext>
            </a:extLst>
          </p:cNvPr>
          <p:cNvSpPr/>
          <p:nvPr/>
        </p:nvSpPr>
        <p:spPr>
          <a:xfrm>
            <a:off x="7900813" y="2693520"/>
            <a:ext cx="1619354" cy="830997"/>
          </a:xfrm>
          <a:prstGeom prst="rect">
            <a:avLst/>
          </a:prstGeom>
          <a:noFill/>
        </p:spPr>
        <p:txBody>
          <a:bodyPr wrap="none" lIns="91440" tIns="45720" rIns="91440" bIns="45720">
            <a:spAutoFit/>
          </a:bodyPr>
          <a:lstStyle/>
          <a:p>
            <a:pPr algn="r"/>
            <a:r>
              <a:rPr lang="en-US" sz="2400" b="0" cap="none" spc="0" dirty="0">
                <a:ln w="0"/>
                <a:solidFill>
                  <a:schemeClr val="tx1"/>
                </a:solidFill>
              </a:rPr>
              <a:t>oracy </a:t>
            </a:r>
            <a:br>
              <a:rPr lang="en-US" sz="2400" b="0" cap="none" spc="0" dirty="0">
                <a:ln w="0"/>
                <a:solidFill>
                  <a:schemeClr val="tx1"/>
                </a:solidFill>
              </a:rPr>
            </a:br>
            <a:r>
              <a:rPr lang="en-US" sz="2400" b="0" cap="none" spc="0" dirty="0">
                <a:ln w="0"/>
                <a:solidFill>
                  <a:schemeClr val="tx1"/>
                </a:solidFill>
              </a:rPr>
              <a:t>and literacy</a:t>
            </a:r>
          </a:p>
        </p:txBody>
      </p:sp>
      <p:sp>
        <p:nvSpPr>
          <p:cNvPr id="8" name="Rectangle 7">
            <a:extLst>
              <a:ext uri="{FF2B5EF4-FFF2-40B4-BE49-F238E27FC236}">
                <a16:creationId xmlns:a16="http://schemas.microsoft.com/office/drawing/2014/main" xmlns="" id="{C46C655D-E171-49E2-9410-9A80559FEEF0}"/>
              </a:ext>
            </a:extLst>
          </p:cNvPr>
          <p:cNvSpPr/>
          <p:nvPr/>
        </p:nvSpPr>
        <p:spPr>
          <a:xfrm>
            <a:off x="8428201" y="5766449"/>
            <a:ext cx="1091966" cy="830997"/>
          </a:xfrm>
          <a:prstGeom prst="rect">
            <a:avLst/>
          </a:prstGeom>
          <a:noFill/>
        </p:spPr>
        <p:txBody>
          <a:bodyPr wrap="none" lIns="91440" tIns="45720" rIns="91440" bIns="45720">
            <a:spAutoFit/>
          </a:bodyPr>
          <a:lstStyle/>
          <a:p>
            <a:pPr algn="r"/>
            <a:r>
              <a:rPr lang="en-US" sz="2400" b="0" cap="none" spc="0" dirty="0">
                <a:ln w="0"/>
                <a:solidFill>
                  <a:schemeClr val="tx1"/>
                </a:solidFill>
              </a:rPr>
              <a:t>critical</a:t>
            </a:r>
            <a:br>
              <a:rPr lang="en-US" sz="2400" b="0" cap="none" spc="0" dirty="0">
                <a:ln w="0"/>
                <a:solidFill>
                  <a:schemeClr val="tx1"/>
                </a:solidFill>
              </a:rPr>
            </a:br>
            <a:r>
              <a:rPr lang="en-US" sz="2400" b="0" cap="none" spc="0" dirty="0">
                <a:ln w="0"/>
                <a:solidFill>
                  <a:schemeClr val="tx1"/>
                </a:solidFill>
              </a:rPr>
              <a:t>literacy</a:t>
            </a:r>
          </a:p>
        </p:txBody>
      </p:sp>
      <p:sp>
        <p:nvSpPr>
          <p:cNvPr id="9" name="Rectangle 8">
            <a:extLst>
              <a:ext uri="{FF2B5EF4-FFF2-40B4-BE49-F238E27FC236}">
                <a16:creationId xmlns:a16="http://schemas.microsoft.com/office/drawing/2014/main" xmlns="" id="{E3F60CA2-1954-42DF-8F1D-4070378EC5F4}"/>
              </a:ext>
            </a:extLst>
          </p:cNvPr>
          <p:cNvSpPr/>
          <p:nvPr/>
        </p:nvSpPr>
        <p:spPr>
          <a:xfrm>
            <a:off x="195488" y="4002261"/>
            <a:ext cx="1601272" cy="1200329"/>
          </a:xfrm>
          <a:prstGeom prst="rect">
            <a:avLst/>
          </a:prstGeom>
          <a:noFill/>
        </p:spPr>
        <p:txBody>
          <a:bodyPr wrap="none" lIns="91440" tIns="45720" rIns="91440" bIns="45720">
            <a:spAutoFit/>
          </a:bodyPr>
          <a:lstStyle/>
          <a:p>
            <a:pPr algn="ctr"/>
            <a:r>
              <a:rPr lang="en-US" sz="2400" b="0" cap="none" spc="0" dirty="0">
                <a:ln w="0"/>
                <a:solidFill>
                  <a:schemeClr val="tx1"/>
                </a:solidFill>
              </a:rPr>
              <a:t>storytelling</a:t>
            </a:r>
            <a:br>
              <a:rPr lang="en-US" sz="2400" b="0" cap="none" spc="0" dirty="0">
                <a:ln w="0"/>
                <a:solidFill>
                  <a:schemeClr val="tx1"/>
                </a:solidFill>
              </a:rPr>
            </a:br>
            <a:r>
              <a:rPr lang="en-US" sz="2400" b="0" cap="none" spc="0" dirty="0">
                <a:ln w="0"/>
                <a:solidFill>
                  <a:schemeClr val="tx1"/>
                </a:solidFill>
              </a:rPr>
              <a:t>and</a:t>
            </a:r>
            <a:br>
              <a:rPr lang="en-US" sz="2400" b="0" cap="none" spc="0" dirty="0">
                <a:ln w="0"/>
                <a:solidFill>
                  <a:schemeClr val="tx1"/>
                </a:solidFill>
              </a:rPr>
            </a:br>
            <a:r>
              <a:rPr lang="en-US" sz="2400" b="0" cap="none" spc="0" dirty="0">
                <a:ln w="0"/>
                <a:solidFill>
                  <a:schemeClr val="tx1"/>
                </a:solidFill>
              </a:rPr>
              <a:t>literacy</a:t>
            </a:r>
          </a:p>
        </p:txBody>
      </p:sp>
      <p:pic>
        <p:nvPicPr>
          <p:cNvPr id="10" name="Content Placeholder 9">
            <a:extLst>
              <a:ext uri="{FF2B5EF4-FFF2-40B4-BE49-F238E27FC236}">
                <a16:creationId xmlns:a16="http://schemas.microsoft.com/office/drawing/2014/main" xmlns="" id="{4CB3369C-7344-4306-9CFE-41B2F94391CE}"/>
              </a:ext>
            </a:extLst>
          </p:cNvPr>
          <p:cNvPicPr>
            <a:picLocks noGrp="1" noChangeAspect="1"/>
          </p:cNvPicPr>
          <p:nvPr>
            <p:ph idx="1"/>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1560018" y="2877363"/>
            <a:ext cx="6432550" cy="3450123"/>
          </a:xfrm>
        </p:spPr>
      </p:pic>
    </p:spTree>
    <p:extLst>
      <p:ext uri="{BB962C8B-B14F-4D97-AF65-F5344CB8AC3E}">
        <p14:creationId xmlns:p14="http://schemas.microsoft.com/office/powerpoint/2010/main" val="369777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6716" y="259697"/>
            <a:ext cx="6432568" cy="1188720"/>
          </a:xfrm>
        </p:spPr>
        <p:txBody>
          <a:bodyPr>
            <a:normAutofit/>
          </a:bodyPr>
          <a:lstStyle/>
          <a:p>
            <a:r>
              <a:rPr lang="en-GB" dirty="0"/>
              <a:t>Storytelling as conversation;</a:t>
            </a:r>
            <a:br>
              <a:rPr lang="en-GB" dirty="0"/>
            </a:br>
            <a:r>
              <a:rPr lang="en-GB" dirty="0"/>
              <a:t>Storytelling as dialogue</a:t>
            </a:r>
          </a:p>
        </p:txBody>
      </p:sp>
      <p:sp>
        <p:nvSpPr>
          <p:cNvPr id="3" name="Content Placeholder 2"/>
          <p:cNvSpPr>
            <a:spLocks noGrp="1"/>
          </p:cNvSpPr>
          <p:nvPr>
            <p:ph idx="1"/>
          </p:nvPr>
        </p:nvSpPr>
        <p:spPr>
          <a:xfrm>
            <a:off x="4160912" y="2276872"/>
            <a:ext cx="4906888" cy="4123928"/>
          </a:xfrm>
        </p:spPr>
        <p:txBody>
          <a:bodyPr/>
          <a:lstStyle/>
          <a:p>
            <a:pPr marL="82550" indent="12700">
              <a:buNone/>
            </a:pPr>
            <a:r>
              <a:rPr lang="en-GB" sz="3200" dirty="0"/>
              <a:t>[Storytelling is] ‘a shared process, a primary cultural institution, </a:t>
            </a:r>
            <a:r>
              <a:rPr lang="en-GB" sz="3200" i="1" dirty="0"/>
              <a:t>the social art of language</a:t>
            </a:r>
            <a:r>
              <a:rPr lang="en-GB" sz="3200" dirty="0"/>
              <a:t>’ </a:t>
            </a:r>
          </a:p>
          <a:p>
            <a:pPr marL="82550" indent="36513">
              <a:buNone/>
            </a:pPr>
            <a:endParaRPr lang="en-GB" dirty="0"/>
          </a:p>
          <a:p>
            <a:pPr marL="82550" indent="36513" algn="r">
              <a:buNone/>
            </a:pPr>
            <a:r>
              <a:rPr lang="en-GB" dirty="0"/>
              <a:t>Gussin Paley, V. (1990) </a:t>
            </a:r>
            <a:br>
              <a:rPr lang="en-GB" dirty="0"/>
            </a:br>
            <a:r>
              <a:rPr lang="en-GB" i="1" dirty="0"/>
              <a:t>The boy who would be a helicopter: the uses of storytelling in the classroom </a:t>
            </a:r>
            <a:br>
              <a:rPr lang="en-GB" i="1" dirty="0"/>
            </a:br>
            <a:r>
              <a:rPr lang="en-GB" dirty="0"/>
              <a:t>Cambridge,  Mass: Harvard University Press: 23</a:t>
            </a:r>
          </a:p>
        </p:txBody>
      </p:sp>
      <p:pic>
        <p:nvPicPr>
          <p:cNvPr id="29698" name="Picture 2" descr="http://covers.openlibrary.org/w/id/1336347-L.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4528" y="1700809"/>
            <a:ext cx="3048000" cy="45243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56913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313152-8790-420E-A16C-F49AE1B8B1FF}"/>
              </a:ext>
            </a:extLst>
          </p:cNvPr>
          <p:cNvSpPr>
            <a:spLocks noGrp="1"/>
          </p:cNvSpPr>
          <p:nvPr>
            <p:ph type="title"/>
          </p:nvPr>
        </p:nvSpPr>
        <p:spPr/>
        <p:txBody>
          <a:bodyPr/>
          <a:lstStyle/>
          <a:p>
            <a:r>
              <a:rPr lang="en-GB" dirty="0"/>
              <a:t>Shared (conversational) Storytelling</a:t>
            </a:r>
          </a:p>
        </p:txBody>
      </p:sp>
      <p:sp>
        <p:nvSpPr>
          <p:cNvPr id="3" name="Content Placeholder 2">
            <a:extLst>
              <a:ext uri="{FF2B5EF4-FFF2-40B4-BE49-F238E27FC236}">
                <a16:creationId xmlns:a16="http://schemas.microsoft.com/office/drawing/2014/main" xmlns="" id="{8150B91A-40F1-4BF2-9357-EBCCDA38032D}"/>
              </a:ext>
            </a:extLst>
          </p:cNvPr>
          <p:cNvSpPr>
            <a:spLocks noGrp="1"/>
          </p:cNvSpPr>
          <p:nvPr>
            <p:ph idx="1"/>
          </p:nvPr>
        </p:nvSpPr>
        <p:spPr>
          <a:xfrm>
            <a:off x="1739882" y="3799490"/>
            <a:ext cx="3106923" cy="1940539"/>
          </a:xfrm>
        </p:spPr>
        <p:txBody>
          <a:bodyPr>
            <a:normAutofit/>
          </a:bodyPr>
          <a:lstStyle/>
          <a:p>
            <a:r>
              <a:rPr lang="en-GB" sz="3200" dirty="0"/>
              <a:t>Sense making</a:t>
            </a:r>
          </a:p>
          <a:p>
            <a:r>
              <a:rPr lang="en-GB" sz="3200" dirty="0"/>
              <a:t>Performance</a:t>
            </a:r>
          </a:p>
        </p:txBody>
      </p:sp>
      <p:grpSp>
        <p:nvGrpSpPr>
          <p:cNvPr id="60" name="Group 59">
            <a:extLst>
              <a:ext uri="{FF2B5EF4-FFF2-40B4-BE49-F238E27FC236}">
                <a16:creationId xmlns:a16="http://schemas.microsoft.com/office/drawing/2014/main" xmlns="" id="{2181634A-77B4-4589-8B8A-389D401C282B}"/>
              </a:ext>
            </a:extLst>
          </p:cNvPr>
          <p:cNvGrpSpPr/>
          <p:nvPr/>
        </p:nvGrpSpPr>
        <p:grpSpPr>
          <a:xfrm rot="2934199">
            <a:off x="7664274" y="4187934"/>
            <a:ext cx="1071367" cy="983170"/>
            <a:chOff x="7344891" y="3046848"/>
            <a:chExt cx="1071367" cy="983170"/>
          </a:xfrm>
        </p:grpSpPr>
        <p:grpSp>
          <p:nvGrpSpPr>
            <p:cNvPr id="38" name="Group 37">
              <a:extLst>
                <a:ext uri="{FF2B5EF4-FFF2-40B4-BE49-F238E27FC236}">
                  <a16:creationId xmlns:a16="http://schemas.microsoft.com/office/drawing/2014/main" xmlns="" id="{EB401898-625B-42BA-90EA-9C48FCBE93A5}"/>
                </a:ext>
              </a:extLst>
            </p:cNvPr>
            <p:cNvGrpSpPr/>
            <p:nvPr/>
          </p:nvGrpSpPr>
          <p:grpSpPr>
            <a:xfrm rot="2501716">
              <a:off x="7344891" y="3162098"/>
              <a:ext cx="1005497" cy="867920"/>
              <a:chOff x="4157218" y="1285859"/>
              <a:chExt cx="1315963" cy="1183448"/>
            </a:xfrm>
            <a:solidFill>
              <a:srgbClr val="4F81BD">
                <a:lumMod val="40000"/>
                <a:lumOff val="60000"/>
              </a:srgbClr>
            </a:solidFill>
          </p:grpSpPr>
          <p:sp>
            <p:nvSpPr>
              <p:cNvPr id="48" name="Rectangle: Rounded Corners 47">
                <a:extLst>
                  <a:ext uri="{FF2B5EF4-FFF2-40B4-BE49-F238E27FC236}">
                    <a16:creationId xmlns:a16="http://schemas.microsoft.com/office/drawing/2014/main" xmlns="" id="{69900612-56E8-4D8A-9708-F07777BAC1C8}"/>
                  </a:ext>
                </a:extLst>
              </p:cNvPr>
              <p:cNvSpPr/>
              <p:nvPr/>
            </p:nvSpPr>
            <p:spPr>
              <a:xfrm>
                <a:off x="4328699" y="1545480"/>
                <a:ext cx="489512" cy="923827"/>
              </a:xfrm>
              <a:prstGeom prst="roundRect">
                <a:avLst>
                  <a:gd name="adj" fmla="val 37720"/>
                </a:avLst>
              </a:prstGeom>
              <a:grp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9" name="Rectangle: Rounded Corners 48">
                <a:extLst>
                  <a:ext uri="{FF2B5EF4-FFF2-40B4-BE49-F238E27FC236}">
                    <a16:creationId xmlns:a16="http://schemas.microsoft.com/office/drawing/2014/main" xmlns="" id="{820C02A9-7033-4253-8C09-660B914CACFC}"/>
                  </a:ext>
                </a:extLst>
              </p:cNvPr>
              <p:cNvSpPr/>
              <p:nvPr/>
            </p:nvSpPr>
            <p:spPr>
              <a:xfrm>
                <a:off x="4773656" y="1545480"/>
                <a:ext cx="489512" cy="923827"/>
              </a:xfrm>
              <a:prstGeom prst="roundRect">
                <a:avLst>
                  <a:gd name="adj" fmla="val 37720"/>
                </a:avLst>
              </a:prstGeom>
              <a:grp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0" name="Rectangle: Rounded Corners 49">
                <a:extLst>
                  <a:ext uri="{FF2B5EF4-FFF2-40B4-BE49-F238E27FC236}">
                    <a16:creationId xmlns:a16="http://schemas.microsoft.com/office/drawing/2014/main" xmlns="" id="{B22996DF-2268-4D09-885A-99D13AF7CBDB}"/>
                  </a:ext>
                </a:extLst>
              </p:cNvPr>
              <p:cNvSpPr/>
              <p:nvPr/>
            </p:nvSpPr>
            <p:spPr>
              <a:xfrm rot="5400000">
                <a:off x="4442558" y="1000519"/>
                <a:ext cx="745283" cy="1315963"/>
              </a:xfrm>
              <a:prstGeom prst="roundRect">
                <a:avLst>
                  <a:gd name="adj" fmla="val 37720"/>
                </a:avLst>
              </a:prstGeom>
              <a:grp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0" name="Teardrop 39">
              <a:extLst>
                <a:ext uri="{FF2B5EF4-FFF2-40B4-BE49-F238E27FC236}">
                  <a16:creationId xmlns:a16="http://schemas.microsoft.com/office/drawing/2014/main" xmlns="" id="{B023A611-0447-4DD2-9D21-DC7CE27A1D4C}"/>
                </a:ext>
              </a:extLst>
            </p:cNvPr>
            <p:cNvSpPr/>
            <p:nvPr/>
          </p:nvSpPr>
          <p:spPr>
            <a:xfrm rot="10833761">
              <a:off x="7704959" y="3046848"/>
              <a:ext cx="711299" cy="729490"/>
            </a:xfrm>
            <a:prstGeom prst="teardrop">
              <a:avLst/>
            </a:prstGeom>
            <a:solidFill>
              <a:srgbClr val="C0504D">
                <a:lumMod val="50000"/>
              </a:srgbClr>
            </a:solidFill>
            <a:ln w="25400" cap="flat" cmpd="sng" algn="ctr">
              <a:solidFill>
                <a:srgbClr val="4F81B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grpSp>
        <p:nvGrpSpPr>
          <p:cNvPr id="9" name="Group 8">
            <a:extLst>
              <a:ext uri="{FF2B5EF4-FFF2-40B4-BE49-F238E27FC236}">
                <a16:creationId xmlns:a16="http://schemas.microsoft.com/office/drawing/2014/main" xmlns="" id="{E964B2BE-A1E5-40FE-9BD3-06B4BE3CAD89}"/>
              </a:ext>
            </a:extLst>
          </p:cNvPr>
          <p:cNvGrpSpPr/>
          <p:nvPr/>
        </p:nvGrpSpPr>
        <p:grpSpPr>
          <a:xfrm>
            <a:off x="5802919" y="3777321"/>
            <a:ext cx="1005497" cy="1130469"/>
            <a:chOff x="6149597" y="2577471"/>
            <a:chExt cx="1005497" cy="1130469"/>
          </a:xfrm>
        </p:grpSpPr>
        <p:grpSp>
          <p:nvGrpSpPr>
            <p:cNvPr id="35" name="Group 34">
              <a:extLst>
                <a:ext uri="{FF2B5EF4-FFF2-40B4-BE49-F238E27FC236}">
                  <a16:creationId xmlns:a16="http://schemas.microsoft.com/office/drawing/2014/main" xmlns="" id="{773301B9-CA7C-4C94-84DF-D172AC6D3613}"/>
                </a:ext>
              </a:extLst>
            </p:cNvPr>
            <p:cNvGrpSpPr/>
            <p:nvPr/>
          </p:nvGrpSpPr>
          <p:grpSpPr>
            <a:xfrm rot="20400063">
              <a:off x="6149597" y="2840020"/>
              <a:ext cx="1005497" cy="867920"/>
              <a:chOff x="4157218" y="1285859"/>
              <a:chExt cx="1315963" cy="1183448"/>
            </a:xfrm>
            <a:solidFill>
              <a:srgbClr val="FF99CC"/>
            </a:solidFill>
          </p:grpSpPr>
          <p:sp>
            <p:nvSpPr>
              <p:cNvPr id="57" name="Rectangle: Rounded Corners 56">
                <a:extLst>
                  <a:ext uri="{FF2B5EF4-FFF2-40B4-BE49-F238E27FC236}">
                    <a16:creationId xmlns:a16="http://schemas.microsoft.com/office/drawing/2014/main" xmlns="" id="{E10E4F7B-2E7A-4339-BD1C-047DDE10C950}"/>
                  </a:ext>
                </a:extLst>
              </p:cNvPr>
              <p:cNvSpPr/>
              <p:nvPr/>
            </p:nvSpPr>
            <p:spPr>
              <a:xfrm>
                <a:off x="4328699" y="1545480"/>
                <a:ext cx="489512" cy="923827"/>
              </a:xfrm>
              <a:prstGeom prst="roundRect">
                <a:avLst>
                  <a:gd name="adj" fmla="val 37720"/>
                </a:avLst>
              </a:prstGeom>
              <a:grp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8" name="Rectangle: Rounded Corners 57">
                <a:extLst>
                  <a:ext uri="{FF2B5EF4-FFF2-40B4-BE49-F238E27FC236}">
                    <a16:creationId xmlns:a16="http://schemas.microsoft.com/office/drawing/2014/main" xmlns="" id="{6578CD9E-C777-474F-B44E-1670731A3F61}"/>
                  </a:ext>
                </a:extLst>
              </p:cNvPr>
              <p:cNvSpPr/>
              <p:nvPr/>
            </p:nvSpPr>
            <p:spPr>
              <a:xfrm>
                <a:off x="4773656" y="1545480"/>
                <a:ext cx="489512" cy="923827"/>
              </a:xfrm>
              <a:prstGeom prst="roundRect">
                <a:avLst>
                  <a:gd name="adj" fmla="val 37720"/>
                </a:avLst>
              </a:prstGeom>
              <a:grp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9" name="Rectangle: Rounded Corners 58">
                <a:extLst>
                  <a:ext uri="{FF2B5EF4-FFF2-40B4-BE49-F238E27FC236}">
                    <a16:creationId xmlns:a16="http://schemas.microsoft.com/office/drawing/2014/main" xmlns="" id="{46C5E8EE-02E9-4CFE-9B51-64E08530C577}"/>
                  </a:ext>
                </a:extLst>
              </p:cNvPr>
              <p:cNvSpPr/>
              <p:nvPr/>
            </p:nvSpPr>
            <p:spPr>
              <a:xfrm rot="5400000">
                <a:off x="4442558" y="1000519"/>
                <a:ext cx="745283" cy="1315963"/>
              </a:xfrm>
              <a:prstGeom prst="roundRect">
                <a:avLst>
                  <a:gd name="adj" fmla="val 37720"/>
                </a:avLst>
              </a:prstGeom>
              <a:grp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4" name="Teardrop 43">
              <a:extLst>
                <a:ext uri="{FF2B5EF4-FFF2-40B4-BE49-F238E27FC236}">
                  <a16:creationId xmlns:a16="http://schemas.microsoft.com/office/drawing/2014/main" xmlns="" id="{955E8FC8-CC3C-410D-9E21-6B8B78FF34DA}"/>
                </a:ext>
              </a:extLst>
            </p:cNvPr>
            <p:cNvSpPr/>
            <p:nvPr/>
          </p:nvSpPr>
          <p:spPr>
            <a:xfrm rot="4333404">
              <a:off x="6239851" y="2538823"/>
              <a:ext cx="682725" cy="760022"/>
            </a:xfrm>
            <a:prstGeom prst="teardrop">
              <a:avLst/>
            </a:prstGeom>
            <a:solidFill>
              <a:srgbClr val="C0504D">
                <a:lumMod val="40000"/>
                <a:lumOff val="60000"/>
              </a:srgbClr>
            </a:solidFill>
            <a:ln w="25400" cap="flat" cmpd="sng" algn="ctr">
              <a:solidFill>
                <a:srgbClr val="4F81B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sp>
        <p:nvSpPr>
          <p:cNvPr id="62" name="Flowchart: Connector 61">
            <a:extLst>
              <a:ext uri="{FF2B5EF4-FFF2-40B4-BE49-F238E27FC236}">
                <a16:creationId xmlns:a16="http://schemas.microsoft.com/office/drawing/2014/main" xmlns="" id="{A6DBB4D9-9643-4DA9-B275-47D34D5E79C9}"/>
              </a:ext>
            </a:extLst>
          </p:cNvPr>
          <p:cNvSpPr/>
          <p:nvPr/>
        </p:nvSpPr>
        <p:spPr>
          <a:xfrm>
            <a:off x="5489407" y="3400379"/>
            <a:ext cx="3549490" cy="2339650"/>
          </a:xfrm>
          <a:prstGeom prst="flowChartConnector">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3" name="Straight Arrow Connector 62">
            <a:extLst>
              <a:ext uri="{FF2B5EF4-FFF2-40B4-BE49-F238E27FC236}">
                <a16:creationId xmlns:a16="http://schemas.microsoft.com/office/drawing/2014/main" xmlns="" id="{1BB3866B-17C8-49D6-9C7C-61BCE1DD1BA1}"/>
              </a:ext>
            </a:extLst>
          </p:cNvPr>
          <p:cNvCxnSpPr>
            <a:cxnSpLocks/>
          </p:cNvCxnSpPr>
          <p:nvPr/>
        </p:nvCxnSpPr>
        <p:spPr>
          <a:xfrm flipH="1" flipV="1">
            <a:off x="6954558" y="4244171"/>
            <a:ext cx="872646" cy="266018"/>
          </a:xfrm>
          <a:prstGeom prst="straightConnector1">
            <a:avLst/>
          </a:prstGeom>
          <a:ln w="57150">
            <a:solidFill>
              <a:srgbClr val="92D050"/>
            </a:solidFill>
            <a:tailEnd type="triangle"/>
          </a:ln>
        </p:spPr>
        <p:style>
          <a:lnRef idx="2">
            <a:schemeClr val="accent3"/>
          </a:lnRef>
          <a:fillRef idx="0">
            <a:schemeClr val="accent3"/>
          </a:fillRef>
          <a:effectRef idx="1">
            <a:schemeClr val="accent3"/>
          </a:effectRef>
          <a:fontRef idx="minor">
            <a:schemeClr val="tx1"/>
          </a:fontRef>
        </p:style>
      </p:cxnSp>
      <p:cxnSp>
        <p:nvCxnSpPr>
          <p:cNvPr id="66" name="Straight Arrow Connector 65">
            <a:extLst>
              <a:ext uri="{FF2B5EF4-FFF2-40B4-BE49-F238E27FC236}">
                <a16:creationId xmlns:a16="http://schemas.microsoft.com/office/drawing/2014/main" xmlns="" id="{872EA00A-A43D-4806-AF3B-6A6F9D462D0C}"/>
              </a:ext>
            </a:extLst>
          </p:cNvPr>
          <p:cNvCxnSpPr>
            <a:cxnSpLocks/>
          </p:cNvCxnSpPr>
          <p:nvPr/>
        </p:nvCxnSpPr>
        <p:spPr>
          <a:xfrm>
            <a:off x="6663389" y="4400111"/>
            <a:ext cx="858699" cy="239350"/>
          </a:xfrm>
          <a:prstGeom prst="straightConnector1">
            <a:avLst/>
          </a:prstGeom>
          <a:ln w="57150">
            <a:solidFill>
              <a:srgbClr val="92D050"/>
            </a:solidFill>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4000252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D460C1-910B-4132-8773-E065D812280F}"/>
              </a:ext>
            </a:extLst>
          </p:cNvPr>
          <p:cNvSpPr>
            <a:spLocks noGrp="1"/>
          </p:cNvSpPr>
          <p:nvPr>
            <p:ph type="title"/>
          </p:nvPr>
        </p:nvSpPr>
        <p:spPr>
          <a:xfrm>
            <a:off x="2047270" y="286624"/>
            <a:ext cx="6516678" cy="1143000"/>
          </a:xfrm>
          <a:solidFill>
            <a:schemeClr val="bg1"/>
          </a:solidFill>
          <a:ln>
            <a:solidFill>
              <a:schemeClr val="bg1">
                <a:lumMod val="65000"/>
              </a:schemeClr>
            </a:solidFill>
          </a:ln>
        </p:spPr>
        <p:txBody>
          <a:bodyPr/>
          <a:lstStyle/>
          <a:p>
            <a:r>
              <a:rPr lang="en-GB" dirty="0"/>
              <a:t>Individual Performance Storytelling</a:t>
            </a:r>
          </a:p>
        </p:txBody>
      </p:sp>
      <p:cxnSp>
        <p:nvCxnSpPr>
          <p:cNvPr id="44" name="Straight Arrow Connector 43">
            <a:extLst>
              <a:ext uri="{FF2B5EF4-FFF2-40B4-BE49-F238E27FC236}">
                <a16:creationId xmlns:a16="http://schemas.microsoft.com/office/drawing/2014/main" xmlns="" id="{727C2106-8D31-40CF-AFFB-CD68384670FB}"/>
              </a:ext>
            </a:extLst>
          </p:cNvPr>
          <p:cNvCxnSpPr>
            <a:cxnSpLocks/>
          </p:cNvCxnSpPr>
          <p:nvPr/>
        </p:nvCxnSpPr>
        <p:spPr>
          <a:xfrm flipH="1">
            <a:off x="6204325" y="3991130"/>
            <a:ext cx="667614" cy="646061"/>
          </a:xfrm>
          <a:prstGeom prst="straightConnector1">
            <a:avLst/>
          </a:prstGeom>
          <a:ln w="57150">
            <a:tailEnd type="triangle"/>
          </a:ln>
        </p:spPr>
        <p:style>
          <a:lnRef idx="2">
            <a:schemeClr val="accent3"/>
          </a:lnRef>
          <a:fillRef idx="0">
            <a:schemeClr val="accent3"/>
          </a:fillRef>
          <a:effectRef idx="1">
            <a:schemeClr val="accent3"/>
          </a:effectRef>
          <a:fontRef idx="minor">
            <a:schemeClr val="tx1"/>
          </a:fontRef>
        </p:style>
      </p:cxnSp>
      <p:cxnSp>
        <p:nvCxnSpPr>
          <p:cNvPr id="46" name="Straight Arrow Connector 45">
            <a:extLst>
              <a:ext uri="{FF2B5EF4-FFF2-40B4-BE49-F238E27FC236}">
                <a16:creationId xmlns:a16="http://schemas.microsoft.com/office/drawing/2014/main" xmlns="" id="{4678EE6A-B61E-4659-A767-0E9416216EC2}"/>
              </a:ext>
            </a:extLst>
          </p:cNvPr>
          <p:cNvCxnSpPr>
            <a:cxnSpLocks/>
          </p:cNvCxnSpPr>
          <p:nvPr/>
        </p:nvCxnSpPr>
        <p:spPr>
          <a:xfrm flipH="1">
            <a:off x="6679325" y="4151586"/>
            <a:ext cx="420413" cy="950156"/>
          </a:xfrm>
          <a:prstGeom prst="straightConnector1">
            <a:avLst/>
          </a:prstGeom>
          <a:ln w="57150">
            <a:tailEnd type="triangle"/>
          </a:ln>
        </p:spPr>
        <p:style>
          <a:lnRef idx="2">
            <a:schemeClr val="accent3"/>
          </a:lnRef>
          <a:fillRef idx="0">
            <a:schemeClr val="accent3"/>
          </a:fillRef>
          <a:effectRef idx="1">
            <a:schemeClr val="accent3"/>
          </a:effectRef>
          <a:fontRef idx="minor">
            <a:schemeClr val="tx1"/>
          </a:fontRef>
        </p:style>
      </p:cxnSp>
      <p:cxnSp>
        <p:nvCxnSpPr>
          <p:cNvPr id="49" name="Straight Arrow Connector 48">
            <a:extLst>
              <a:ext uri="{FF2B5EF4-FFF2-40B4-BE49-F238E27FC236}">
                <a16:creationId xmlns:a16="http://schemas.microsoft.com/office/drawing/2014/main" xmlns="" id="{492A9AE1-2FD3-4A48-9FFF-6F67DAD3D114}"/>
              </a:ext>
            </a:extLst>
          </p:cNvPr>
          <p:cNvCxnSpPr>
            <a:cxnSpLocks/>
          </p:cNvCxnSpPr>
          <p:nvPr/>
        </p:nvCxnSpPr>
        <p:spPr>
          <a:xfrm>
            <a:off x="7509641" y="4148285"/>
            <a:ext cx="467711" cy="867335"/>
          </a:xfrm>
          <a:prstGeom prst="straightConnector1">
            <a:avLst/>
          </a:prstGeom>
          <a:ln w="57150">
            <a:tailEnd type="triangle"/>
          </a:ln>
        </p:spPr>
        <p:style>
          <a:lnRef idx="2">
            <a:schemeClr val="accent3"/>
          </a:lnRef>
          <a:fillRef idx="0">
            <a:schemeClr val="accent3"/>
          </a:fillRef>
          <a:effectRef idx="1">
            <a:schemeClr val="accent3"/>
          </a:effectRef>
          <a:fontRef idx="minor">
            <a:schemeClr val="tx1"/>
          </a:fontRef>
        </p:style>
      </p:cxnSp>
      <p:cxnSp>
        <p:nvCxnSpPr>
          <p:cNvPr id="50" name="Straight Arrow Connector 49">
            <a:extLst>
              <a:ext uri="{FF2B5EF4-FFF2-40B4-BE49-F238E27FC236}">
                <a16:creationId xmlns:a16="http://schemas.microsoft.com/office/drawing/2014/main" xmlns="" id="{E9C9FC8D-ED7B-4F6E-BC5E-4F5204F5D388}"/>
              </a:ext>
            </a:extLst>
          </p:cNvPr>
          <p:cNvCxnSpPr>
            <a:cxnSpLocks/>
          </p:cNvCxnSpPr>
          <p:nvPr/>
        </p:nvCxnSpPr>
        <p:spPr>
          <a:xfrm>
            <a:off x="7331640" y="4158511"/>
            <a:ext cx="36099" cy="974596"/>
          </a:xfrm>
          <a:prstGeom prst="straightConnector1">
            <a:avLst/>
          </a:prstGeom>
          <a:ln w="57150">
            <a:tailEnd type="triangle"/>
          </a:ln>
        </p:spPr>
        <p:style>
          <a:lnRef idx="2">
            <a:schemeClr val="accent3"/>
          </a:lnRef>
          <a:fillRef idx="0">
            <a:schemeClr val="accent3"/>
          </a:fillRef>
          <a:effectRef idx="1">
            <a:schemeClr val="accent3"/>
          </a:effectRef>
          <a:fontRef idx="minor">
            <a:schemeClr val="tx1"/>
          </a:fontRef>
        </p:style>
      </p:cxnSp>
      <p:cxnSp>
        <p:nvCxnSpPr>
          <p:cNvPr id="51" name="Straight Arrow Connector 50">
            <a:extLst>
              <a:ext uri="{FF2B5EF4-FFF2-40B4-BE49-F238E27FC236}">
                <a16:creationId xmlns:a16="http://schemas.microsoft.com/office/drawing/2014/main" xmlns="" id="{94396558-B3AD-48EF-A345-8DB861A5349D}"/>
              </a:ext>
            </a:extLst>
          </p:cNvPr>
          <p:cNvCxnSpPr>
            <a:cxnSpLocks/>
          </p:cNvCxnSpPr>
          <p:nvPr/>
        </p:nvCxnSpPr>
        <p:spPr>
          <a:xfrm>
            <a:off x="7721173" y="3995885"/>
            <a:ext cx="771186" cy="646061"/>
          </a:xfrm>
          <a:prstGeom prst="straightConnector1">
            <a:avLst/>
          </a:prstGeom>
          <a:ln w="57150">
            <a:tailEnd type="triangle"/>
          </a:ln>
        </p:spPr>
        <p:style>
          <a:lnRef idx="2">
            <a:schemeClr val="accent3"/>
          </a:lnRef>
          <a:fillRef idx="0">
            <a:schemeClr val="accent3"/>
          </a:fillRef>
          <a:effectRef idx="1">
            <a:schemeClr val="accent3"/>
          </a:effectRef>
          <a:fontRef idx="minor">
            <a:schemeClr val="tx1"/>
          </a:fontRef>
        </p:style>
      </p:cxnSp>
      <p:grpSp>
        <p:nvGrpSpPr>
          <p:cNvPr id="91" name="Group 90">
            <a:extLst>
              <a:ext uri="{FF2B5EF4-FFF2-40B4-BE49-F238E27FC236}">
                <a16:creationId xmlns:a16="http://schemas.microsoft.com/office/drawing/2014/main" xmlns="" id="{EA8E945B-9EEC-41CD-B8EF-71832D4052D7}"/>
              </a:ext>
            </a:extLst>
          </p:cNvPr>
          <p:cNvGrpSpPr/>
          <p:nvPr/>
        </p:nvGrpSpPr>
        <p:grpSpPr>
          <a:xfrm>
            <a:off x="5305913" y="3159152"/>
            <a:ext cx="4087551" cy="2973314"/>
            <a:chOff x="588478" y="1326673"/>
            <a:chExt cx="6936093" cy="4887454"/>
          </a:xfrm>
        </p:grpSpPr>
        <p:grpSp>
          <p:nvGrpSpPr>
            <p:cNvPr id="92" name="Group 91">
              <a:extLst>
                <a:ext uri="{FF2B5EF4-FFF2-40B4-BE49-F238E27FC236}">
                  <a16:creationId xmlns:a16="http://schemas.microsoft.com/office/drawing/2014/main" xmlns="" id="{642C34EC-7168-4867-ABC1-EFE592274185}"/>
                </a:ext>
              </a:extLst>
            </p:cNvPr>
            <p:cNvGrpSpPr/>
            <p:nvPr/>
          </p:nvGrpSpPr>
          <p:grpSpPr>
            <a:xfrm>
              <a:off x="3305308" y="1581288"/>
              <a:ext cx="1315963" cy="1183448"/>
              <a:chOff x="4157218" y="1285859"/>
              <a:chExt cx="1315963" cy="1183448"/>
            </a:xfrm>
          </p:grpSpPr>
          <p:sp>
            <p:nvSpPr>
              <p:cNvPr id="125" name="Rectangle: Rounded Corners 124">
                <a:extLst>
                  <a:ext uri="{FF2B5EF4-FFF2-40B4-BE49-F238E27FC236}">
                    <a16:creationId xmlns:a16="http://schemas.microsoft.com/office/drawing/2014/main" xmlns="" id="{E416DED4-EA79-48FF-9912-611F7E0C1BC8}"/>
                  </a:ext>
                </a:extLst>
              </p:cNvPr>
              <p:cNvSpPr/>
              <p:nvPr/>
            </p:nvSpPr>
            <p:spPr>
              <a:xfrm>
                <a:off x="4328699" y="1545480"/>
                <a:ext cx="489512" cy="923827"/>
              </a:xfrm>
              <a:prstGeom prst="roundRect">
                <a:avLst>
                  <a:gd name="adj" fmla="val 37720"/>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26" name="Rectangle: Rounded Corners 125">
                <a:extLst>
                  <a:ext uri="{FF2B5EF4-FFF2-40B4-BE49-F238E27FC236}">
                    <a16:creationId xmlns:a16="http://schemas.microsoft.com/office/drawing/2014/main" xmlns="" id="{21C3572F-9E2F-4B93-BACE-2E56D6181806}"/>
                  </a:ext>
                </a:extLst>
              </p:cNvPr>
              <p:cNvSpPr/>
              <p:nvPr/>
            </p:nvSpPr>
            <p:spPr>
              <a:xfrm>
                <a:off x="4773656" y="1545480"/>
                <a:ext cx="489512" cy="923827"/>
              </a:xfrm>
              <a:prstGeom prst="roundRect">
                <a:avLst>
                  <a:gd name="adj" fmla="val 37720"/>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27" name="Rectangle: Rounded Corners 126">
                <a:extLst>
                  <a:ext uri="{FF2B5EF4-FFF2-40B4-BE49-F238E27FC236}">
                    <a16:creationId xmlns:a16="http://schemas.microsoft.com/office/drawing/2014/main" xmlns="" id="{55BFD147-F520-473F-9D24-2FBB5D3317CA}"/>
                  </a:ext>
                </a:extLst>
              </p:cNvPr>
              <p:cNvSpPr/>
              <p:nvPr/>
            </p:nvSpPr>
            <p:spPr>
              <a:xfrm rot="5400000">
                <a:off x="4442558" y="1000519"/>
                <a:ext cx="745283" cy="1315963"/>
              </a:xfrm>
              <a:prstGeom prst="roundRect">
                <a:avLst>
                  <a:gd name="adj" fmla="val 37720"/>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93" name="Teardrop 92">
              <a:extLst>
                <a:ext uri="{FF2B5EF4-FFF2-40B4-BE49-F238E27FC236}">
                  <a16:creationId xmlns:a16="http://schemas.microsoft.com/office/drawing/2014/main" xmlns="" id="{E5ED4E41-837B-438E-BF25-2AB0529F4DE1}"/>
                </a:ext>
              </a:extLst>
            </p:cNvPr>
            <p:cNvSpPr/>
            <p:nvPr/>
          </p:nvSpPr>
          <p:spPr>
            <a:xfrm rot="8094486">
              <a:off x="3474966" y="1294789"/>
              <a:ext cx="930926" cy="994693"/>
            </a:xfrm>
            <a:prstGeom prst="teardrop">
              <a:avLst/>
            </a:prstGeom>
            <a:solidFill>
              <a:srgbClr val="C0504D">
                <a:lumMod val="75000"/>
              </a:srgbClr>
            </a:solidFill>
            <a:ln w="25400" cap="flat" cmpd="sng" algn="ctr">
              <a:solidFill>
                <a:srgbClr val="4F81B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94" name="Group 93">
              <a:extLst>
                <a:ext uri="{FF2B5EF4-FFF2-40B4-BE49-F238E27FC236}">
                  <a16:creationId xmlns:a16="http://schemas.microsoft.com/office/drawing/2014/main" xmlns="" id="{E7643E9F-06F9-437D-888D-87F685D8573E}"/>
                </a:ext>
              </a:extLst>
            </p:cNvPr>
            <p:cNvGrpSpPr/>
            <p:nvPr/>
          </p:nvGrpSpPr>
          <p:grpSpPr>
            <a:xfrm rot="6589108">
              <a:off x="4879472" y="4632258"/>
              <a:ext cx="1335914" cy="1406853"/>
              <a:chOff x="3661433" y="2307128"/>
              <a:chExt cx="1335914" cy="1406853"/>
            </a:xfrm>
          </p:grpSpPr>
          <p:grpSp>
            <p:nvGrpSpPr>
              <p:cNvPr id="120" name="Group 119">
                <a:extLst>
                  <a:ext uri="{FF2B5EF4-FFF2-40B4-BE49-F238E27FC236}">
                    <a16:creationId xmlns:a16="http://schemas.microsoft.com/office/drawing/2014/main" xmlns="" id="{1DD95AD8-A5F3-4E14-867E-9BBDF25C2B7D}"/>
                  </a:ext>
                </a:extLst>
              </p:cNvPr>
              <p:cNvGrpSpPr/>
              <p:nvPr/>
            </p:nvGrpSpPr>
            <p:grpSpPr>
              <a:xfrm rot="2987709">
                <a:off x="3595175" y="2464276"/>
                <a:ext cx="1315963" cy="1183448"/>
                <a:chOff x="4157218" y="1285859"/>
                <a:chExt cx="1315963" cy="1183448"/>
              </a:xfrm>
              <a:solidFill>
                <a:srgbClr val="4F81BD">
                  <a:lumMod val="40000"/>
                  <a:lumOff val="60000"/>
                </a:srgbClr>
              </a:solidFill>
            </p:grpSpPr>
            <p:sp>
              <p:nvSpPr>
                <p:cNvPr id="122" name="Rectangle: Rounded Corners 121">
                  <a:extLst>
                    <a:ext uri="{FF2B5EF4-FFF2-40B4-BE49-F238E27FC236}">
                      <a16:creationId xmlns:a16="http://schemas.microsoft.com/office/drawing/2014/main" xmlns="" id="{95CAAD53-9F28-441D-BBAF-C409ABA5CFA8}"/>
                    </a:ext>
                  </a:extLst>
                </p:cNvPr>
                <p:cNvSpPr/>
                <p:nvPr/>
              </p:nvSpPr>
              <p:spPr>
                <a:xfrm>
                  <a:off x="4328699" y="1545480"/>
                  <a:ext cx="489512" cy="923827"/>
                </a:xfrm>
                <a:prstGeom prst="roundRect">
                  <a:avLst>
                    <a:gd name="adj" fmla="val 37720"/>
                  </a:avLst>
                </a:prstGeom>
                <a:grp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23" name="Rectangle: Rounded Corners 122">
                  <a:extLst>
                    <a:ext uri="{FF2B5EF4-FFF2-40B4-BE49-F238E27FC236}">
                      <a16:creationId xmlns:a16="http://schemas.microsoft.com/office/drawing/2014/main" xmlns="" id="{95F8F40F-C109-4703-A508-F8BB9DE3C43A}"/>
                    </a:ext>
                  </a:extLst>
                </p:cNvPr>
                <p:cNvSpPr/>
                <p:nvPr/>
              </p:nvSpPr>
              <p:spPr>
                <a:xfrm>
                  <a:off x="4773656" y="1545480"/>
                  <a:ext cx="489512" cy="923827"/>
                </a:xfrm>
                <a:prstGeom prst="roundRect">
                  <a:avLst>
                    <a:gd name="adj" fmla="val 37720"/>
                  </a:avLst>
                </a:prstGeom>
                <a:grp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24" name="Rectangle: Rounded Corners 123">
                  <a:extLst>
                    <a:ext uri="{FF2B5EF4-FFF2-40B4-BE49-F238E27FC236}">
                      <a16:creationId xmlns:a16="http://schemas.microsoft.com/office/drawing/2014/main" xmlns="" id="{FAE1A17C-52CF-4003-960C-1359F9863DD1}"/>
                    </a:ext>
                  </a:extLst>
                </p:cNvPr>
                <p:cNvSpPr/>
                <p:nvPr/>
              </p:nvSpPr>
              <p:spPr>
                <a:xfrm rot="5400000">
                  <a:off x="4442558" y="1000519"/>
                  <a:ext cx="745283" cy="1315963"/>
                </a:xfrm>
                <a:prstGeom prst="roundRect">
                  <a:avLst>
                    <a:gd name="adj" fmla="val 37720"/>
                  </a:avLst>
                </a:prstGeom>
                <a:grp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21" name="Teardrop 120">
                <a:extLst>
                  <a:ext uri="{FF2B5EF4-FFF2-40B4-BE49-F238E27FC236}">
                    <a16:creationId xmlns:a16="http://schemas.microsoft.com/office/drawing/2014/main" xmlns="" id="{1370B5E2-4E56-49E8-B83A-460B744FBA82}"/>
                  </a:ext>
                </a:extLst>
              </p:cNvPr>
              <p:cNvSpPr/>
              <p:nvPr/>
            </p:nvSpPr>
            <p:spPr>
              <a:xfrm rot="11319754">
                <a:off x="4066421" y="2307128"/>
                <a:ext cx="930926" cy="994693"/>
              </a:xfrm>
              <a:prstGeom prst="teardrop">
                <a:avLst/>
              </a:prstGeom>
              <a:solidFill>
                <a:srgbClr val="C0504D">
                  <a:lumMod val="50000"/>
                </a:srgbClr>
              </a:solidFill>
              <a:ln w="25400" cap="flat" cmpd="sng" algn="ctr">
                <a:solidFill>
                  <a:srgbClr val="4F81B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grpSp>
          <p:nvGrpSpPr>
            <p:cNvPr id="95" name="Group 94">
              <a:extLst>
                <a:ext uri="{FF2B5EF4-FFF2-40B4-BE49-F238E27FC236}">
                  <a16:creationId xmlns:a16="http://schemas.microsoft.com/office/drawing/2014/main" xmlns="" id="{6508E599-4F35-4CCB-815F-06F3FDB5C4D5}"/>
                </a:ext>
              </a:extLst>
            </p:cNvPr>
            <p:cNvGrpSpPr/>
            <p:nvPr/>
          </p:nvGrpSpPr>
          <p:grpSpPr>
            <a:xfrm rot="1196943">
              <a:off x="6213846" y="3675395"/>
              <a:ext cx="1310725" cy="1315963"/>
              <a:chOff x="3691800" y="3936577"/>
              <a:chExt cx="1310725" cy="1315963"/>
            </a:xfrm>
          </p:grpSpPr>
          <p:grpSp>
            <p:nvGrpSpPr>
              <p:cNvPr id="115" name="Group 114">
                <a:extLst>
                  <a:ext uri="{FF2B5EF4-FFF2-40B4-BE49-F238E27FC236}">
                    <a16:creationId xmlns:a16="http://schemas.microsoft.com/office/drawing/2014/main" xmlns="" id="{434CCED6-15FC-4344-9448-79FF983F58C9}"/>
                  </a:ext>
                </a:extLst>
              </p:cNvPr>
              <p:cNvGrpSpPr/>
              <p:nvPr/>
            </p:nvGrpSpPr>
            <p:grpSpPr>
              <a:xfrm rot="7628224">
                <a:off x="3625542" y="4002835"/>
                <a:ext cx="1315963" cy="1183448"/>
                <a:chOff x="4157218" y="1285859"/>
                <a:chExt cx="1315963" cy="1183448"/>
              </a:xfrm>
              <a:solidFill>
                <a:srgbClr val="F79646">
                  <a:lumMod val="60000"/>
                  <a:lumOff val="40000"/>
                </a:srgbClr>
              </a:solidFill>
            </p:grpSpPr>
            <p:sp>
              <p:nvSpPr>
                <p:cNvPr id="117" name="Rectangle: Rounded Corners 116">
                  <a:extLst>
                    <a:ext uri="{FF2B5EF4-FFF2-40B4-BE49-F238E27FC236}">
                      <a16:creationId xmlns:a16="http://schemas.microsoft.com/office/drawing/2014/main" xmlns="" id="{5E86C42A-F215-4E42-A96D-497AC103CCB9}"/>
                    </a:ext>
                  </a:extLst>
                </p:cNvPr>
                <p:cNvSpPr/>
                <p:nvPr/>
              </p:nvSpPr>
              <p:spPr>
                <a:xfrm>
                  <a:off x="4328699" y="1545480"/>
                  <a:ext cx="489512" cy="923827"/>
                </a:xfrm>
                <a:prstGeom prst="roundRect">
                  <a:avLst>
                    <a:gd name="adj" fmla="val 37720"/>
                  </a:avLst>
                </a:prstGeom>
                <a:grpFill/>
                <a:ln w="25400" cap="flat" cmpd="sng" algn="ctr">
                  <a:solidFill>
                    <a:srgbClr val="F79646">
                      <a:lumMod val="40000"/>
                      <a:lumOff val="6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18" name="Rectangle: Rounded Corners 117">
                  <a:extLst>
                    <a:ext uri="{FF2B5EF4-FFF2-40B4-BE49-F238E27FC236}">
                      <a16:creationId xmlns:a16="http://schemas.microsoft.com/office/drawing/2014/main" xmlns="" id="{924B04EE-AE33-4A1F-BEFB-2DA25524283F}"/>
                    </a:ext>
                  </a:extLst>
                </p:cNvPr>
                <p:cNvSpPr/>
                <p:nvPr/>
              </p:nvSpPr>
              <p:spPr>
                <a:xfrm>
                  <a:off x="4773656" y="1545480"/>
                  <a:ext cx="489512" cy="923827"/>
                </a:xfrm>
                <a:prstGeom prst="roundRect">
                  <a:avLst>
                    <a:gd name="adj" fmla="val 37720"/>
                  </a:avLst>
                </a:prstGeom>
                <a:grpFill/>
                <a:ln w="25400" cap="flat" cmpd="sng" algn="ctr">
                  <a:solidFill>
                    <a:srgbClr val="F79646">
                      <a:lumMod val="40000"/>
                      <a:lumOff val="6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19" name="Rectangle: Rounded Corners 118">
                  <a:extLst>
                    <a:ext uri="{FF2B5EF4-FFF2-40B4-BE49-F238E27FC236}">
                      <a16:creationId xmlns:a16="http://schemas.microsoft.com/office/drawing/2014/main" xmlns="" id="{F16BD5F8-7C62-4BD0-B756-D2F978A00807}"/>
                    </a:ext>
                  </a:extLst>
                </p:cNvPr>
                <p:cNvSpPr/>
                <p:nvPr/>
              </p:nvSpPr>
              <p:spPr>
                <a:xfrm rot="5400000">
                  <a:off x="4442558" y="1000519"/>
                  <a:ext cx="745283" cy="1315963"/>
                </a:xfrm>
                <a:prstGeom prst="roundRect">
                  <a:avLst>
                    <a:gd name="adj" fmla="val 37720"/>
                  </a:avLst>
                </a:prstGeom>
                <a:grpFill/>
                <a:ln w="25400" cap="flat" cmpd="sng" algn="ctr">
                  <a:solidFill>
                    <a:srgbClr val="F79646">
                      <a:lumMod val="40000"/>
                      <a:lumOff val="6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16" name="Teardrop 115">
                <a:extLst>
                  <a:ext uri="{FF2B5EF4-FFF2-40B4-BE49-F238E27FC236}">
                    <a16:creationId xmlns:a16="http://schemas.microsoft.com/office/drawing/2014/main" xmlns="" id="{D71093DA-02F6-4D9B-92CE-FDF9DC2731DA}"/>
                  </a:ext>
                </a:extLst>
              </p:cNvPr>
              <p:cNvSpPr/>
              <p:nvPr/>
            </p:nvSpPr>
            <p:spPr>
              <a:xfrm rot="15024340">
                <a:off x="4039716" y="4248798"/>
                <a:ext cx="930926" cy="994693"/>
              </a:xfrm>
              <a:prstGeom prst="teardrop">
                <a:avLst/>
              </a:prstGeom>
              <a:solidFill>
                <a:srgbClr val="C0504D">
                  <a:lumMod val="60000"/>
                  <a:lumOff val="40000"/>
                </a:srgbClr>
              </a:solidFill>
              <a:ln w="25400" cap="flat" cmpd="sng" algn="ctr">
                <a:solidFill>
                  <a:srgbClr val="4F81B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grpSp>
          <p:nvGrpSpPr>
            <p:cNvPr id="96" name="Group 95">
              <a:extLst>
                <a:ext uri="{FF2B5EF4-FFF2-40B4-BE49-F238E27FC236}">
                  <a16:creationId xmlns:a16="http://schemas.microsoft.com/office/drawing/2014/main" xmlns="" id="{F9808365-7804-437E-881E-BA47D9324D47}"/>
                </a:ext>
              </a:extLst>
            </p:cNvPr>
            <p:cNvGrpSpPr/>
            <p:nvPr/>
          </p:nvGrpSpPr>
          <p:grpSpPr>
            <a:xfrm>
              <a:off x="3244210" y="4779974"/>
              <a:ext cx="1315963" cy="1434153"/>
              <a:chOff x="2451006" y="4825290"/>
              <a:chExt cx="1315963" cy="1434153"/>
            </a:xfrm>
          </p:grpSpPr>
          <p:grpSp>
            <p:nvGrpSpPr>
              <p:cNvPr id="110" name="Group 109">
                <a:extLst>
                  <a:ext uri="{FF2B5EF4-FFF2-40B4-BE49-F238E27FC236}">
                    <a16:creationId xmlns:a16="http://schemas.microsoft.com/office/drawing/2014/main" xmlns="" id="{569A1109-8ED6-46D1-9610-2DE2C4821957}"/>
                  </a:ext>
                </a:extLst>
              </p:cNvPr>
              <p:cNvGrpSpPr/>
              <p:nvPr/>
            </p:nvGrpSpPr>
            <p:grpSpPr>
              <a:xfrm rot="10800000">
                <a:off x="2451006" y="4825290"/>
                <a:ext cx="1315963" cy="1183448"/>
                <a:chOff x="4157218" y="1285859"/>
                <a:chExt cx="1315963" cy="1183448"/>
              </a:xfrm>
              <a:solidFill>
                <a:srgbClr val="8064A2">
                  <a:lumMod val="60000"/>
                  <a:lumOff val="40000"/>
                </a:srgbClr>
              </a:solidFill>
            </p:grpSpPr>
            <p:sp>
              <p:nvSpPr>
                <p:cNvPr id="112" name="Rectangle: Rounded Corners 111">
                  <a:extLst>
                    <a:ext uri="{FF2B5EF4-FFF2-40B4-BE49-F238E27FC236}">
                      <a16:creationId xmlns:a16="http://schemas.microsoft.com/office/drawing/2014/main" xmlns="" id="{FE98BEE2-FF90-435E-B84D-11CC4681CB1B}"/>
                    </a:ext>
                  </a:extLst>
                </p:cNvPr>
                <p:cNvSpPr/>
                <p:nvPr/>
              </p:nvSpPr>
              <p:spPr>
                <a:xfrm>
                  <a:off x="4328699" y="1545480"/>
                  <a:ext cx="489512" cy="923827"/>
                </a:xfrm>
                <a:prstGeom prst="roundRect">
                  <a:avLst>
                    <a:gd name="adj" fmla="val 37720"/>
                  </a:avLst>
                </a:prstGeom>
                <a:grp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13" name="Rectangle: Rounded Corners 112">
                  <a:extLst>
                    <a:ext uri="{FF2B5EF4-FFF2-40B4-BE49-F238E27FC236}">
                      <a16:creationId xmlns:a16="http://schemas.microsoft.com/office/drawing/2014/main" xmlns="" id="{C772616B-1C61-4452-B79B-2A208DA13724}"/>
                    </a:ext>
                  </a:extLst>
                </p:cNvPr>
                <p:cNvSpPr/>
                <p:nvPr/>
              </p:nvSpPr>
              <p:spPr>
                <a:xfrm>
                  <a:off x="4773656" y="1545480"/>
                  <a:ext cx="489512" cy="923827"/>
                </a:xfrm>
                <a:prstGeom prst="roundRect">
                  <a:avLst>
                    <a:gd name="adj" fmla="val 37720"/>
                  </a:avLst>
                </a:prstGeom>
                <a:grp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14" name="Rectangle: Rounded Corners 113">
                  <a:extLst>
                    <a:ext uri="{FF2B5EF4-FFF2-40B4-BE49-F238E27FC236}">
                      <a16:creationId xmlns:a16="http://schemas.microsoft.com/office/drawing/2014/main" xmlns="" id="{B2F482ED-A23C-4B02-B238-B45F5D646339}"/>
                    </a:ext>
                  </a:extLst>
                </p:cNvPr>
                <p:cNvSpPr/>
                <p:nvPr/>
              </p:nvSpPr>
              <p:spPr>
                <a:xfrm rot="5400000">
                  <a:off x="4442558" y="1000519"/>
                  <a:ext cx="745283" cy="1315963"/>
                </a:xfrm>
                <a:prstGeom prst="roundRect">
                  <a:avLst>
                    <a:gd name="adj" fmla="val 37720"/>
                  </a:avLst>
                </a:prstGeom>
                <a:grp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11" name="Teardrop 110">
                <a:extLst>
                  <a:ext uri="{FF2B5EF4-FFF2-40B4-BE49-F238E27FC236}">
                    <a16:creationId xmlns:a16="http://schemas.microsoft.com/office/drawing/2014/main" xmlns="" id="{1BB3BC1A-0394-402A-B8DB-C2DBFC288082}"/>
                  </a:ext>
                </a:extLst>
              </p:cNvPr>
              <p:cNvSpPr/>
              <p:nvPr/>
            </p:nvSpPr>
            <p:spPr>
              <a:xfrm rot="18798991">
                <a:off x="2676381" y="5278429"/>
                <a:ext cx="967334" cy="994693"/>
              </a:xfrm>
              <a:prstGeom prst="teardrop">
                <a:avLst/>
              </a:prstGeom>
              <a:solidFill>
                <a:srgbClr val="C0504D">
                  <a:lumMod val="40000"/>
                  <a:lumOff val="60000"/>
                </a:srgbClr>
              </a:solidFill>
              <a:ln w="25400" cap="flat" cmpd="sng" algn="ctr">
                <a:solidFill>
                  <a:srgbClr val="4F81B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grpSp>
          <p:nvGrpSpPr>
            <p:cNvPr id="97" name="Group 96">
              <a:extLst>
                <a:ext uri="{FF2B5EF4-FFF2-40B4-BE49-F238E27FC236}">
                  <a16:creationId xmlns:a16="http://schemas.microsoft.com/office/drawing/2014/main" xmlns="" id="{C244C4AA-E658-440B-9254-D71AD97D423B}"/>
                </a:ext>
              </a:extLst>
            </p:cNvPr>
            <p:cNvGrpSpPr/>
            <p:nvPr/>
          </p:nvGrpSpPr>
          <p:grpSpPr>
            <a:xfrm rot="20614158">
              <a:off x="1625562" y="4481678"/>
              <a:ext cx="1363047" cy="1315963"/>
              <a:chOff x="1156134" y="3806868"/>
              <a:chExt cx="1363047" cy="1315963"/>
            </a:xfrm>
          </p:grpSpPr>
          <p:grpSp>
            <p:nvGrpSpPr>
              <p:cNvPr id="105" name="Group 104">
                <a:extLst>
                  <a:ext uri="{FF2B5EF4-FFF2-40B4-BE49-F238E27FC236}">
                    <a16:creationId xmlns:a16="http://schemas.microsoft.com/office/drawing/2014/main" xmlns="" id="{4F81A6BD-E137-4B30-B51B-B9DBC692705C}"/>
                  </a:ext>
                </a:extLst>
              </p:cNvPr>
              <p:cNvGrpSpPr/>
              <p:nvPr/>
            </p:nvGrpSpPr>
            <p:grpSpPr>
              <a:xfrm rot="14253384">
                <a:off x="1269475" y="3873126"/>
                <a:ext cx="1315963" cy="1183448"/>
                <a:chOff x="4157218" y="1285859"/>
                <a:chExt cx="1315963" cy="1183448"/>
              </a:xfrm>
              <a:solidFill>
                <a:srgbClr val="8064A2">
                  <a:lumMod val="75000"/>
                </a:srgbClr>
              </a:solidFill>
            </p:grpSpPr>
            <p:sp>
              <p:nvSpPr>
                <p:cNvPr id="107" name="Rectangle: Rounded Corners 106">
                  <a:extLst>
                    <a:ext uri="{FF2B5EF4-FFF2-40B4-BE49-F238E27FC236}">
                      <a16:creationId xmlns:a16="http://schemas.microsoft.com/office/drawing/2014/main" xmlns="" id="{D9D59CF2-2CDD-4424-8D99-AB456F708317}"/>
                    </a:ext>
                  </a:extLst>
                </p:cNvPr>
                <p:cNvSpPr/>
                <p:nvPr/>
              </p:nvSpPr>
              <p:spPr>
                <a:xfrm>
                  <a:off x="4328699" y="1545480"/>
                  <a:ext cx="489512" cy="923827"/>
                </a:xfrm>
                <a:prstGeom prst="roundRect">
                  <a:avLst>
                    <a:gd name="adj" fmla="val 37720"/>
                  </a:avLst>
                </a:prstGeom>
                <a:grp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08" name="Rectangle: Rounded Corners 107">
                  <a:extLst>
                    <a:ext uri="{FF2B5EF4-FFF2-40B4-BE49-F238E27FC236}">
                      <a16:creationId xmlns:a16="http://schemas.microsoft.com/office/drawing/2014/main" xmlns="" id="{61C1A4D0-DC2A-44B2-B292-AFBF3D75E9DC}"/>
                    </a:ext>
                  </a:extLst>
                </p:cNvPr>
                <p:cNvSpPr/>
                <p:nvPr/>
              </p:nvSpPr>
              <p:spPr>
                <a:xfrm>
                  <a:off x="4773656" y="1545480"/>
                  <a:ext cx="489512" cy="923827"/>
                </a:xfrm>
                <a:prstGeom prst="roundRect">
                  <a:avLst>
                    <a:gd name="adj" fmla="val 37720"/>
                  </a:avLst>
                </a:prstGeom>
                <a:grp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09" name="Rectangle: Rounded Corners 108">
                  <a:extLst>
                    <a:ext uri="{FF2B5EF4-FFF2-40B4-BE49-F238E27FC236}">
                      <a16:creationId xmlns:a16="http://schemas.microsoft.com/office/drawing/2014/main" xmlns="" id="{8DE9A918-F2E3-462F-921B-6156A5171AE0}"/>
                    </a:ext>
                  </a:extLst>
                </p:cNvPr>
                <p:cNvSpPr/>
                <p:nvPr/>
              </p:nvSpPr>
              <p:spPr>
                <a:xfrm rot="5400000">
                  <a:off x="4442558" y="1000519"/>
                  <a:ext cx="745283" cy="1315963"/>
                </a:xfrm>
                <a:prstGeom prst="roundRect">
                  <a:avLst>
                    <a:gd name="adj" fmla="val 37720"/>
                  </a:avLst>
                </a:prstGeom>
                <a:grp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06" name="Teardrop 105">
                <a:extLst>
                  <a:ext uri="{FF2B5EF4-FFF2-40B4-BE49-F238E27FC236}">
                    <a16:creationId xmlns:a16="http://schemas.microsoft.com/office/drawing/2014/main" xmlns="" id="{1A95AB40-0F21-41EB-A211-874C46A8B177}"/>
                  </a:ext>
                </a:extLst>
              </p:cNvPr>
              <p:cNvSpPr/>
              <p:nvPr/>
            </p:nvSpPr>
            <p:spPr>
              <a:xfrm rot="253754">
                <a:off x="1156134" y="4108160"/>
                <a:ext cx="930926" cy="994693"/>
              </a:xfrm>
              <a:prstGeom prst="teardrop">
                <a:avLst>
                  <a:gd name="adj" fmla="val 108884"/>
                </a:avLst>
              </a:prstGeom>
              <a:solidFill>
                <a:srgbClr val="C0504D">
                  <a:lumMod val="20000"/>
                  <a:lumOff val="80000"/>
                </a:srgbClr>
              </a:solidFill>
              <a:ln w="25400" cap="flat" cmpd="sng" algn="ctr">
                <a:solidFill>
                  <a:srgbClr val="4F81B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grpSp>
          <p:nvGrpSpPr>
            <p:cNvPr id="98" name="Group 97">
              <a:extLst>
                <a:ext uri="{FF2B5EF4-FFF2-40B4-BE49-F238E27FC236}">
                  <a16:creationId xmlns:a16="http://schemas.microsoft.com/office/drawing/2014/main" xmlns="" id="{CA860F05-A9D1-4262-B3E6-B2A8D3A2C3D7}"/>
                </a:ext>
              </a:extLst>
            </p:cNvPr>
            <p:cNvGrpSpPr/>
            <p:nvPr/>
          </p:nvGrpSpPr>
          <p:grpSpPr>
            <a:xfrm rot="18767314">
              <a:off x="561398" y="3407568"/>
              <a:ext cx="1370123" cy="1315963"/>
              <a:chOff x="1009489" y="2360011"/>
              <a:chExt cx="1370123" cy="1315963"/>
            </a:xfrm>
          </p:grpSpPr>
          <p:grpSp>
            <p:nvGrpSpPr>
              <p:cNvPr id="100" name="Group 99">
                <a:extLst>
                  <a:ext uri="{FF2B5EF4-FFF2-40B4-BE49-F238E27FC236}">
                    <a16:creationId xmlns:a16="http://schemas.microsoft.com/office/drawing/2014/main" xmlns="" id="{B466B5C2-BA26-467D-8F6C-DE9CF955E14F}"/>
                  </a:ext>
                </a:extLst>
              </p:cNvPr>
              <p:cNvGrpSpPr/>
              <p:nvPr/>
            </p:nvGrpSpPr>
            <p:grpSpPr>
              <a:xfrm rot="18183406">
                <a:off x="1129906" y="2426269"/>
                <a:ext cx="1315963" cy="1183448"/>
                <a:chOff x="4157218" y="1285859"/>
                <a:chExt cx="1315963" cy="1183448"/>
              </a:xfrm>
              <a:solidFill>
                <a:srgbClr val="FF99CC"/>
              </a:solidFill>
            </p:grpSpPr>
            <p:sp>
              <p:nvSpPr>
                <p:cNvPr id="102" name="Rectangle: Rounded Corners 101">
                  <a:extLst>
                    <a:ext uri="{FF2B5EF4-FFF2-40B4-BE49-F238E27FC236}">
                      <a16:creationId xmlns:a16="http://schemas.microsoft.com/office/drawing/2014/main" xmlns="" id="{DB1D1E59-2227-4B45-890F-9DB691FCFD3E}"/>
                    </a:ext>
                  </a:extLst>
                </p:cNvPr>
                <p:cNvSpPr/>
                <p:nvPr/>
              </p:nvSpPr>
              <p:spPr>
                <a:xfrm>
                  <a:off x="4328699" y="1545480"/>
                  <a:ext cx="489512" cy="923827"/>
                </a:xfrm>
                <a:prstGeom prst="roundRect">
                  <a:avLst>
                    <a:gd name="adj" fmla="val 37720"/>
                  </a:avLst>
                </a:prstGeom>
                <a:grp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03" name="Rectangle: Rounded Corners 102">
                  <a:extLst>
                    <a:ext uri="{FF2B5EF4-FFF2-40B4-BE49-F238E27FC236}">
                      <a16:creationId xmlns:a16="http://schemas.microsoft.com/office/drawing/2014/main" xmlns="" id="{01651B44-9FB4-4D94-8B8B-7723588D8DC8}"/>
                    </a:ext>
                  </a:extLst>
                </p:cNvPr>
                <p:cNvSpPr/>
                <p:nvPr/>
              </p:nvSpPr>
              <p:spPr>
                <a:xfrm>
                  <a:off x="4773656" y="1545480"/>
                  <a:ext cx="489512" cy="923827"/>
                </a:xfrm>
                <a:prstGeom prst="roundRect">
                  <a:avLst>
                    <a:gd name="adj" fmla="val 37720"/>
                  </a:avLst>
                </a:prstGeom>
                <a:grp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04" name="Rectangle: Rounded Corners 103">
                  <a:extLst>
                    <a:ext uri="{FF2B5EF4-FFF2-40B4-BE49-F238E27FC236}">
                      <a16:creationId xmlns:a16="http://schemas.microsoft.com/office/drawing/2014/main" xmlns="" id="{F529877A-E2B2-4549-B277-7974E13F118D}"/>
                    </a:ext>
                  </a:extLst>
                </p:cNvPr>
                <p:cNvSpPr/>
                <p:nvPr/>
              </p:nvSpPr>
              <p:spPr>
                <a:xfrm rot="5400000">
                  <a:off x="4442558" y="1000519"/>
                  <a:ext cx="745283" cy="1315963"/>
                </a:xfrm>
                <a:prstGeom prst="roundRect">
                  <a:avLst>
                    <a:gd name="adj" fmla="val 37720"/>
                  </a:avLst>
                </a:prstGeom>
                <a:grp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01" name="Teardrop 100">
                <a:extLst>
                  <a:ext uri="{FF2B5EF4-FFF2-40B4-BE49-F238E27FC236}">
                    <a16:creationId xmlns:a16="http://schemas.microsoft.com/office/drawing/2014/main" xmlns="" id="{6CA38A39-1619-4369-9541-30088D29F5A2}"/>
                  </a:ext>
                </a:extLst>
              </p:cNvPr>
              <p:cNvSpPr/>
              <p:nvPr/>
            </p:nvSpPr>
            <p:spPr>
              <a:xfrm rot="3363371">
                <a:off x="1041373" y="2340340"/>
                <a:ext cx="930926" cy="994693"/>
              </a:xfrm>
              <a:prstGeom prst="teardrop">
                <a:avLst>
                  <a:gd name="adj" fmla="val 98008"/>
                </a:avLst>
              </a:prstGeom>
              <a:solidFill>
                <a:srgbClr val="C0504D">
                  <a:lumMod val="40000"/>
                  <a:lumOff val="60000"/>
                </a:srgbClr>
              </a:solidFill>
              <a:ln w="25400" cap="flat" cmpd="sng" algn="ctr">
                <a:solidFill>
                  <a:srgbClr val="4F81B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grpSp>
      <p:sp>
        <p:nvSpPr>
          <p:cNvPr id="4" name="Content Placeholder 3">
            <a:extLst>
              <a:ext uri="{FF2B5EF4-FFF2-40B4-BE49-F238E27FC236}">
                <a16:creationId xmlns:a16="http://schemas.microsoft.com/office/drawing/2014/main" xmlns="" id="{6376D377-3CFF-4CA2-80EC-25CE8B2C8075}"/>
              </a:ext>
            </a:extLst>
          </p:cNvPr>
          <p:cNvSpPr>
            <a:spLocks noGrp="1"/>
          </p:cNvSpPr>
          <p:nvPr>
            <p:ph idx="1"/>
          </p:nvPr>
        </p:nvSpPr>
        <p:spPr>
          <a:xfrm>
            <a:off x="1739883" y="2638046"/>
            <a:ext cx="2545910" cy="3101983"/>
          </a:xfrm>
        </p:spPr>
        <p:txBody>
          <a:bodyPr/>
          <a:lstStyle/>
          <a:p>
            <a:endParaRPr lang="en-GB" dirty="0"/>
          </a:p>
        </p:txBody>
      </p:sp>
    </p:spTree>
    <p:extLst>
      <p:ext uri="{BB962C8B-B14F-4D97-AF65-F5344CB8AC3E}">
        <p14:creationId xmlns:p14="http://schemas.microsoft.com/office/powerpoint/2010/main" val="3452174043"/>
      </p:ext>
    </p:extLst>
  </p:cSld>
  <p:clrMapOvr>
    <a:masterClrMapping/>
  </p:clrMapOvr>
  <mc:AlternateContent xmlns:mc="http://schemas.openxmlformats.org/markup-compatibility/2006" xmlns:p14="http://schemas.microsoft.com/office/powerpoint/2010/main">
    <mc:Choice Requires="p14">
      <p:transition spd="med" p14:dur="700" advClick="0" advTm="22798">
        <p:fade/>
      </p:transition>
    </mc:Choice>
    <mc:Fallback xmlns="">
      <p:transition spd="med" advClick="0" advTm="22798">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D460C1-910B-4132-8773-E065D812280F}"/>
              </a:ext>
            </a:extLst>
          </p:cNvPr>
          <p:cNvSpPr>
            <a:spLocks noGrp="1"/>
          </p:cNvSpPr>
          <p:nvPr>
            <p:ph type="title"/>
          </p:nvPr>
        </p:nvSpPr>
        <p:spPr>
          <a:xfrm>
            <a:off x="2047270" y="286624"/>
            <a:ext cx="6516678" cy="1143000"/>
          </a:xfrm>
          <a:solidFill>
            <a:schemeClr val="bg1"/>
          </a:solidFill>
          <a:ln>
            <a:solidFill>
              <a:schemeClr val="bg1">
                <a:lumMod val="65000"/>
              </a:schemeClr>
            </a:solidFill>
          </a:ln>
        </p:spPr>
        <p:txBody>
          <a:bodyPr/>
          <a:lstStyle/>
          <a:p>
            <a:r>
              <a:rPr lang="en-GB" dirty="0"/>
              <a:t>Individual Performance Storytelling</a:t>
            </a:r>
          </a:p>
        </p:txBody>
      </p:sp>
      <p:sp>
        <p:nvSpPr>
          <p:cNvPr id="3" name="Content Placeholder 2">
            <a:extLst>
              <a:ext uri="{FF2B5EF4-FFF2-40B4-BE49-F238E27FC236}">
                <a16:creationId xmlns:a16="http://schemas.microsoft.com/office/drawing/2014/main" xmlns="" id="{B2430787-CFD1-4918-8F72-0E21D4A88940}"/>
              </a:ext>
            </a:extLst>
          </p:cNvPr>
          <p:cNvSpPr>
            <a:spLocks noGrp="1"/>
          </p:cNvSpPr>
          <p:nvPr>
            <p:ph idx="1"/>
          </p:nvPr>
        </p:nvSpPr>
        <p:spPr>
          <a:xfrm>
            <a:off x="281222" y="2306648"/>
            <a:ext cx="4723567" cy="4131350"/>
          </a:xfrm>
        </p:spPr>
        <p:txBody>
          <a:bodyPr>
            <a:normAutofit/>
          </a:bodyPr>
          <a:lstStyle/>
          <a:p>
            <a:pPr marL="0" indent="0">
              <a:buNone/>
            </a:pPr>
            <a:r>
              <a:rPr lang="en-GB" sz="2400" dirty="0"/>
              <a:t>…there is a circular communication: a dynamic interchange takes place between the performance and the audience.</a:t>
            </a:r>
          </a:p>
          <a:p>
            <a:pPr marL="0" indent="0">
              <a:buNone/>
            </a:pPr>
            <a:endParaRPr lang="en-GB" sz="2400" dirty="0"/>
          </a:p>
          <a:p>
            <a:pPr marL="0" indent="0" algn="r">
              <a:buNone/>
            </a:pPr>
            <a:r>
              <a:rPr lang="en-GB" dirty="0"/>
              <a:t>Whitmore, J. (1994) </a:t>
            </a:r>
            <a:r>
              <a:rPr lang="en-GB" i="1" dirty="0"/>
              <a:t>Directing Postmodern Theater </a:t>
            </a:r>
            <a:r>
              <a:rPr lang="en-GB" dirty="0"/>
              <a:t>University of Michegan Press p26</a:t>
            </a:r>
          </a:p>
          <a:p>
            <a:endParaRPr lang="en-GB" dirty="0">
              <a:solidFill>
                <a:schemeClr val="accent1">
                  <a:lumMod val="50000"/>
                </a:schemeClr>
              </a:solidFill>
            </a:endParaRPr>
          </a:p>
        </p:txBody>
      </p:sp>
      <p:cxnSp>
        <p:nvCxnSpPr>
          <p:cNvPr id="44" name="Straight Arrow Connector 43">
            <a:extLst>
              <a:ext uri="{FF2B5EF4-FFF2-40B4-BE49-F238E27FC236}">
                <a16:creationId xmlns:a16="http://schemas.microsoft.com/office/drawing/2014/main" xmlns="" id="{727C2106-8D31-40CF-AFFB-CD68384670FB}"/>
              </a:ext>
            </a:extLst>
          </p:cNvPr>
          <p:cNvCxnSpPr>
            <a:cxnSpLocks/>
          </p:cNvCxnSpPr>
          <p:nvPr/>
        </p:nvCxnSpPr>
        <p:spPr>
          <a:xfrm flipH="1">
            <a:off x="6204325" y="3991130"/>
            <a:ext cx="667614" cy="646061"/>
          </a:xfrm>
          <a:prstGeom prst="straightConnector1">
            <a:avLst/>
          </a:prstGeom>
          <a:ln w="38100">
            <a:tailEnd type="triangle"/>
          </a:ln>
        </p:spPr>
        <p:style>
          <a:lnRef idx="2">
            <a:schemeClr val="accent3"/>
          </a:lnRef>
          <a:fillRef idx="0">
            <a:schemeClr val="accent3"/>
          </a:fillRef>
          <a:effectRef idx="1">
            <a:schemeClr val="accent3"/>
          </a:effectRef>
          <a:fontRef idx="minor">
            <a:schemeClr val="tx1"/>
          </a:fontRef>
        </p:style>
      </p:cxnSp>
      <p:cxnSp>
        <p:nvCxnSpPr>
          <p:cNvPr id="46" name="Straight Arrow Connector 45">
            <a:extLst>
              <a:ext uri="{FF2B5EF4-FFF2-40B4-BE49-F238E27FC236}">
                <a16:creationId xmlns:a16="http://schemas.microsoft.com/office/drawing/2014/main" xmlns="" id="{4678EE6A-B61E-4659-A767-0E9416216EC2}"/>
              </a:ext>
            </a:extLst>
          </p:cNvPr>
          <p:cNvCxnSpPr>
            <a:cxnSpLocks/>
          </p:cNvCxnSpPr>
          <p:nvPr/>
        </p:nvCxnSpPr>
        <p:spPr>
          <a:xfrm flipH="1">
            <a:off x="6679325" y="4151586"/>
            <a:ext cx="420413" cy="950156"/>
          </a:xfrm>
          <a:prstGeom prst="straightConnector1">
            <a:avLst/>
          </a:prstGeom>
          <a:ln w="38100">
            <a:tailEnd type="triangle"/>
          </a:ln>
        </p:spPr>
        <p:style>
          <a:lnRef idx="2">
            <a:schemeClr val="accent3"/>
          </a:lnRef>
          <a:fillRef idx="0">
            <a:schemeClr val="accent3"/>
          </a:fillRef>
          <a:effectRef idx="1">
            <a:schemeClr val="accent3"/>
          </a:effectRef>
          <a:fontRef idx="minor">
            <a:schemeClr val="tx1"/>
          </a:fontRef>
        </p:style>
      </p:cxnSp>
      <p:cxnSp>
        <p:nvCxnSpPr>
          <p:cNvPr id="49" name="Straight Arrow Connector 48">
            <a:extLst>
              <a:ext uri="{FF2B5EF4-FFF2-40B4-BE49-F238E27FC236}">
                <a16:creationId xmlns:a16="http://schemas.microsoft.com/office/drawing/2014/main" xmlns="" id="{492A9AE1-2FD3-4A48-9FFF-6F67DAD3D114}"/>
              </a:ext>
            </a:extLst>
          </p:cNvPr>
          <p:cNvCxnSpPr>
            <a:cxnSpLocks/>
          </p:cNvCxnSpPr>
          <p:nvPr/>
        </p:nvCxnSpPr>
        <p:spPr>
          <a:xfrm>
            <a:off x="7509641" y="4148285"/>
            <a:ext cx="467711" cy="867335"/>
          </a:xfrm>
          <a:prstGeom prst="straightConnector1">
            <a:avLst/>
          </a:prstGeom>
          <a:ln w="38100">
            <a:tailEnd type="triangle"/>
          </a:ln>
        </p:spPr>
        <p:style>
          <a:lnRef idx="2">
            <a:schemeClr val="accent3"/>
          </a:lnRef>
          <a:fillRef idx="0">
            <a:schemeClr val="accent3"/>
          </a:fillRef>
          <a:effectRef idx="1">
            <a:schemeClr val="accent3"/>
          </a:effectRef>
          <a:fontRef idx="minor">
            <a:schemeClr val="tx1"/>
          </a:fontRef>
        </p:style>
      </p:cxnSp>
      <p:cxnSp>
        <p:nvCxnSpPr>
          <p:cNvPr id="50" name="Straight Arrow Connector 49">
            <a:extLst>
              <a:ext uri="{FF2B5EF4-FFF2-40B4-BE49-F238E27FC236}">
                <a16:creationId xmlns:a16="http://schemas.microsoft.com/office/drawing/2014/main" xmlns="" id="{E9C9FC8D-ED7B-4F6E-BC5E-4F5204F5D388}"/>
              </a:ext>
            </a:extLst>
          </p:cNvPr>
          <p:cNvCxnSpPr>
            <a:cxnSpLocks/>
          </p:cNvCxnSpPr>
          <p:nvPr/>
        </p:nvCxnSpPr>
        <p:spPr>
          <a:xfrm>
            <a:off x="7331640" y="4158511"/>
            <a:ext cx="36099" cy="974596"/>
          </a:xfrm>
          <a:prstGeom prst="straightConnector1">
            <a:avLst/>
          </a:prstGeom>
          <a:ln w="38100">
            <a:tailEnd type="triangle"/>
          </a:ln>
        </p:spPr>
        <p:style>
          <a:lnRef idx="2">
            <a:schemeClr val="accent3"/>
          </a:lnRef>
          <a:fillRef idx="0">
            <a:schemeClr val="accent3"/>
          </a:fillRef>
          <a:effectRef idx="1">
            <a:schemeClr val="accent3"/>
          </a:effectRef>
          <a:fontRef idx="minor">
            <a:schemeClr val="tx1"/>
          </a:fontRef>
        </p:style>
      </p:cxnSp>
      <p:cxnSp>
        <p:nvCxnSpPr>
          <p:cNvPr id="51" name="Straight Arrow Connector 50">
            <a:extLst>
              <a:ext uri="{FF2B5EF4-FFF2-40B4-BE49-F238E27FC236}">
                <a16:creationId xmlns:a16="http://schemas.microsoft.com/office/drawing/2014/main" xmlns="" id="{94396558-B3AD-48EF-A345-8DB861A5349D}"/>
              </a:ext>
            </a:extLst>
          </p:cNvPr>
          <p:cNvCxnSpPr>
            <a:cxnSpLocks/>
          </p:cNvCxnSpPr>
          <p:nvPr/>
        </p:nvCxnSpPr>
        <p:spPr>
          <a:xfrm>
            <a:off x="7721173" y="3995885"/>
            <a:ext cx="771186" cy="646061"/>
          </a:xfrm>
          <a:prstGeom prst="straightConnector1">
            <a:avLst/>
          </a:prstGeom>
          <a:ln w="38100">
            <a:tailEnd type="triangle"/>
          </a:ln>
        </p:spPr>
        <p:style>
          <a:lnRef idx="2">
            <a:schemeClr val="accent3"/>
          </a:lnRef>
          <a:fillRef idx="0">
            <a:schemeClr val="accent3"/>
          </a:fillRef>
          <a:effectRef idx="1">
            <a:schemeClr val="accent3"/>
          </a:effectRef>
          <a:fontRef idx="minor">
            <a:schemeClr val="tx1"/>
          </a:fontRef>
        </p:style>
      </p:cxnSp>
      <p:cxnSp>
        <p:nvCxnSpPr>
          <p:cNvPr id="59" name="Straight Arrow Connector 58">
            <a:extLst>
              <a:ext uri="{FF2B5EF4-FFF2-40B4-BE49-F238E27FC236}">
                <a16:creationId xmlns:a16="http://schemas.microsoft.com/office/drawing/2014/main" xmlns="" id="{C65B23FA-F1C5-4ACE-807D-F91EB1F0110F}"/>
              </a:ext>
            </a:extLst>
          </p:cNvPr>
          <p:cNvCxnSpPr>
            <a:cxnSpLocks/>
          </p:cNvCxnSpPr>
          <p:nvPr/>
        </p:nvCxnSpPr>
        <p:spPr>
          <a:xfrm flipV="1">
            <a:off x="6147769" y="3846453"/>
            <a:ext cx="701539" cy="665848"/>
          </a:xfrm>
          <a:prstGeom prst="straightConnector1">
            <a:avLst/>
          </a:prstGeom>
          <a:ln w="38100">
            <a:prstDash val="sysDash"/>
            <a:tailEnd type="triangle"/>
          </a:ln>
        </p:spPr>
        <p:style>
          <a:lnRef idx="2">
            <a:schemeClr val="accent3"/>
          </a:lnRef>
          <a:fillRef idx="0">
            <a:schemeClr val="accent3"/>
          </a:fillRef>
          <a:effectRef idx="1">
            <a:schemeClr val="accent3"/>
          </a:effectRef>
          <a:fontRef idx="minor">
            <a:schemeClr val="tx1"/>
          </a:fontRef>
        </p:style>
      </p:cxnSp>
      <p:cxnSp>
        <p:nvCxnSpPr>
          <p:cNvPr id="45" name="Straight Arrow Connector 44">
            <a:extLst>
              <a:ext uri="{FF2B5EF4-FFF2-40B4-BE49-F238E27FC236}">
                <a16:creationId xmlns:a16="http://schemas.microsoft.com/office/drawing/2014/main" xmlns="" id="{D3E4357D-0A58-498C-9564-F5DFF0718EEC}"/>
              </a:ext>
            </a:extLst>
          </p:cNvPr>
          <p:cNvCxnSpPr>
            <a:cxnSpLocks/>
          </p:cNvCxnSpPr>
          <p:nvPr/>
        </p:nvCxnSpPr>
        <p:spPr>
          <a:xfrm flipV="1">
            <a:off x="6555468" y="4112400"/>
            <a:ext cx="457528" cy="818406"/>
          </a:xfrm>
          <a:prstGeom prst="straightConnector1">
            <a:avLst/>
          </a:prstGeom>
          <a:ln w="38100">
            <a:prstDash val="sysDash"/>
            <a:tailEnd type="triangle"/>
          </a:ln>
        </p:spPr>
        <p:style>
          <a:lnRef idx="2">
            <a:schemeClr val="accent3"/>
          </a:lnRef>
          <a:fillRef idx="0">
            <a:schemeClr val="accent3"/>
          </a:fillRef>
          <a:effectRef idx="1">
            <a:schemeClr val="accent3"/>
          </a:effectRef>
          <a:fontRef idx="minor">
            <a:schemeClr val="tx1"/>
          </a:fontRef>
        </p:style>
      </p:cxnSp>
      <p:cxnSp>
        <p:nvCxnSpPr>
          <p:cNvPr id="47" name="Straight Arrow Connector 46">
            <a:extLst>
              <a:ext uri="{FF2B5EF4-FFF2-40B4-BE49-F238E27FC236}">
                <a16:creationId xmlns:a16="http://schemas.microsoft.com/office/drawing/2014/main" xmlns="" id="{11CD9732-E360-4347-9CD1-432973AEF918}"/>
              </a:ext>
            </a:extLst>
          </p:cNvPr>
          <p:cNvCxnSpPr>
            <a:cxnSpLocks/>
          </p:cNvCxnSpPr>
          <p:nvPr/>
        </p:nvCxnSpPr>
        <p:spPr>
          <a:xfrm flipH="1" flipV="1">
            <a:off x="7241640" y="4166408"/>
            <a:ext cx="23338" cy="927646"/>
          </a:xfrm>
          <a:prstGeom prst="straightConnector1">
            <a:avLst/>
          </a:prstGeom>
          <a:ln w="38100">
            <a:prstDash val="sysDash"/>
            <a:tailEnd type="triangle"/>
          </a:ln>
        </p:spPr>
        <p:style>
          <a:lnRef idx="2">
            <a:schemeClr val="accent3"/>
          </a:lnRef>
          <a:fillRef idx="0">
            <a:schemeClr val="accent3"/>
          </a:fillRef>
          <a:effectRef idx="1">
            <a:schemeClr val="accent3"/>
          </a:effectRef>
          <a:fontRef idx="minor">
            <a:schemeClr val="tx1"/>
          </a:fontRef>
        </p:style>
      </p:cxnSp>
      <p:cxnSp>
        <p:nvCxnSpPr>
          <p:cNvPr id="48" name="Straight Arrow Connector 47">
            <a:extLst>
              <a:ext uri="{FF2B5EF4-FFF2-40B4-BE49-F238E27FC236}">
                <a16:creationId xmlns:a16="http://schemas.microsoft.com/office/drawing/2014/main" xmlns="" id="{FE06ED79-DFEF-4898-9BB9-6ED6BD6D0B7D}"/>
              </a:ext>
            </a:extLst>
          </p:cNvPr>
          <p:cNvCxnSpPr>
            <a:cxnSpLocks/>
          </p:cNvCxnSpPr>
          <p:nvPr/>
        </p:nvCxnSpPr>
        <p:spPr>
          <a:xfrm flipH="1" flipV="1">
            <a:off x="7617122" y="4179377"/>
            <a:ext cx="454283" cy="734074"/>
          </a:xfrm>
          <a:prstGeom prst="straightConnector1">
            <a:avLst/>
          </a:prstGeom>
          <a:ln w="38100">
            <a:prstDash val="sysDash"/>
            <a:tailEnd type="triangle"/>
          </a:ln>
        </p:spPr>
        <p:style>
          <a:lnRef idx="2">
            <a:schemeClr val="accent3"/>
          </a:lnRef>
          <a:fillRef idx="0">
            <a:schemeClr val="accent3"/>
          </a:fillRef>
          <a:effectRef idx="1">
            <a:schemeClr val="accent3"/>
          </a:effectRef>
          <a:fontRef idx="minor">
            <a:schemeClr val="tx1"/>
          </a:fontRef>
        </p:style>
      </p:cxnSp>
      <p:cxnSp>
        <p:nvCxnSpPr>
          <p:cNvPr id="52" name="Straight Arrow Connector 51">
            <a:extLst>
              <a:ext uri="{FF2B5EF4-FFF2-40B4-BE49-F238E27FC236}">
                <a16:creationId xmlns:a16="http://schemas.microsoft.com/office/drawing/2014/main" xmlns="" id="{7665C7F6-B45D-403D-A1EF-45FA3276848B}"/>
              </a:ext>
            </a:extLst>
          </p:cNvPr>
          <p:cNvCxnSpPr>
            <a:cxnSpLocks/>
          </p:cNvCxnSpPr>
          <p:nvPr/>
        </p:nvCxnSpPr>
        <p:spPr>
          <a:xfrm flipH="1" flipV="1">
            <a:off x="7840052" y="3907436"/>
            <a:ext cx="763971" cy="644988"/>
          </a:xfrm>
          <a:prstGeom prst="straightConnector1">
            <a:avLst/>
          </a:prstGeom>
          <a:ln w="38100">
            <a:prstDash val="sysDash"/>
            <a:tailEnd type="triangle"/>
          </a:ln>
        </p:spPr>
        <p:style>
          <a:lnRef idx="2">
            <a:schemeClr val="accent3"/>
          </a:lnRef>
          <a:fillRef idx="0">
            <a:schemeClr val="accent3"/>
          </a:fillRef>
          <a:effectRef idx="1">
            <a:schemeClr val="accent3"/>
          </a:effectRef>
          <a:fontRef idx="minor">
            <a:schemeClr val="tx1"/>
          </a:fontRef>
        </p:style>
      </p:cxnSp>
      <p:grpSp>
        <p:nvGrpSpPr>
          <p:cNvPr id="91" name="Group 90">
            <a:extLst>
              <a:ext uri="{FF2B5EF4-FFF2-40B4-BE49-F238E27FC236}">
                <a16:creationId xmlns:a16="http://schemas.microsoft.com/office/drawing/2014/main" xmlns="" id="{EA8E945B-9EEC-41CD-B8EF-71832D4052D7}"/>
              </a:ext>
            </a:extLst>
          </p:cNvPr>
          <p:cNvGrpSpPr/>
          <p:nvPr/>
        </p:nvGrpSpPr>
        <p:grpSpPr>
          <a:xfrm>
            <a:off x="5305913" y="3159152"/>
            <a:ext cx="4087551" cy="2973314"/>
            <a:chOff x="588478" y="1326673"/>
            <a:chExt cx="6936093" cy="4887454"/>
          </a:xfrm>
        </p:grpSpPr>
        <p:grpSp>
          <p:nvGrpSpPr>
            <p:cNvPr id="92" name="Group 91">
              <a:extLst>
                <a:ext uri="{FF2B5EF4-FFF2-40B4-BE49-F238E27FC236}">
                  <a16:creationId xmlns:a16="http://schemas.microsoft.com/office/drawing/2014/main" xmlns="" id="{642C34EC-7168-4867-ABC1-EFE592274185}"/>
                </a:ext>
              </a:extLst>
            </p:cNvPr>
            <p:cNvGrpSpPr/>
            <p:nvPr/>
          </p:nvGrpSpPr>
          <p:grpSpPr>
            <a:xfrm>
              <a:off x="3305308" y="1581288"/>
              <a:ext cx="1315963" cy="1183448"/>
              <a:chOff x="4157218" y="1285859"/>
              <a:chExt cx="1315963" cy="1183448"/>
            </a:xfrm>
          </p:grpSpPr>
          <p:sp>
            <p:nvSpPr>
              <p:cNvPr id="125" name="Rectangle: Rounded Corners 124">
                <a:extLst>
                  <a:ext uri="{FF2B5EF4-FFF2-40B4-BE49-F238E27FC236}">
                    <a16:creationId xmlns:a16="http://schemas.microsoft.com/office/drawing/2014/main" xmlns="" id="{E416DED4-EA79-48FF-9912-611F7E0C1BC8}"/>
                  </a:ext>
                </a:extLst>
              </p:cNvPr>
              <p:cNvSpPr/>
              <p:nvPr/>
            </p:nvSpPr>
            <p:spPr>
              <a:xfrm>
                <a:off x="4328699" y="1545480"/>
                <a:ext cx="489512" cy="923827"/>
              </a:xfrm>
              <a:prstGeom prst="roundRect">
                <a:avLst>
                  <a:gd name="adj" fmla="val 37720"/>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26" name="Rectangle: Rounded Corners 125">
                <a:extLst>
                  <a:ext uri="{FF2B5EF4-FFF2-40B4-BE49-F238E27FC236}">
                    <a16:creationId xmlns:a16="http://schemas.microsoft.com/office/drawing/2014/main" xmlns="" id="{21C3572F-9E2F-4B93-BACE-2E56D6181806}"/>
                  </a:ext>
                </a:extLst>
              </p:cNvPr>
              <p:cNvSpPr/>
              <p:nvPr/>
            </p:nvSpPr>
            <p:spPr>
              <a:xfrm>
                <a:off x="4773656" y="1545480"/>
                <a:ext cx="489512" cy="923827"/>
              </a:xfrm>
              <a:prstGeom prst="roundRect">
                <a:avLst>
                  <a:gd name="adj" fmla="val 37720"/>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27" name="Rectangle: Rounded Corners 126">
                <a:extLst>
                  <a:ext uri="{FF2B5EF4-FFF2-40B4-BE49-F238E27FC236}">
                    <a16:creationId xmlns:a16="http://schemas.microsoft.com/office/drawing/2014/main" xmlns="" id="{55BFD147-F520-473F-9D24-2FBB5D3317CA}"/>
                  </a:ext>
                </a:extLst>
              </p:cNvPr>
              <p:cNvSpPr/>
              <p:nvPr/>
            </p:nvSpPr>
            <p:spPr>
              <a:xfrm rot="5400000">
                <a:off x="4442558" y="1000519"/>
                <a:ext cx="745283" cy="1315963"/>
              </a:xfrm>
              <a:prstGeom prst="roundRect">
                <a:avLst>
                  <a:gd name="adj" fmla="val 37720"/>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93" name="Teardrop 92">
              <a:extLst>
                <a:ext uri="{FF2B5EF4-FFF2-40B4-BE49-F238E27FC236}">
                  <a16:creationId xmlns:a16="http://schemas.microsoft.com/office/drawing/2014/main" xmlns="" id="{E5ED4E41-837B-438E-BF25-2AB0529F4DE1}"/>
                </a:ext>
              </a:extLst>
            </p:cNvPr>
            <p:cNvSpPr/>
            <p:nvPr/>
          </p:nvSpPr>
          <p:spPr>
            <a:xfrm rot="8094486">
              <a:off x="3474966" y="1294789"/>
              <a:ext cx="930926" cy="994693"/>
            </a:xfrm>
            <a:prstGeom prst="teardrop">
              <a:avLst/>
            </a:prstGeom>
            <a:solidFill>
              <a:srgbClr val="C0504D">
                <a:lumMod val="75000"/>
              </a:srgbClr>
            </a:solidFill>
            <a:ln w="25400" cap="flat" cmpd="sng" algn="ctr">
              <a:solidFill>
                <a:srgbClr val="4F81B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94" name="Group 93">
              <a:extLst>
                <a:ext uri="{FF2B5EF4-FFF2-40B4-BE49-F238E27FC236}">
                  <a16:creationId xmlns:a16="http://schemas.microsoft.com/office/drawing/2014/main" xmlns="" id="{E7643E9F-06F9-437D-888D-87F685D8573E}"/>
                </a:ext>
              </a:extLst>
            </p:cNvPr>
            <p:cNvGrpSpPr/>
            <p:nvPr/>
          </p:nvGrpSpPr>
          <p:grpSpPr>
            <a:xfrm rot="6589108">
              <a:off x="4879472" y="4632258"/>
              <a:ext cx="1335914" cy="1406853"/>
              <a:chOff x="3661433" y="2307128"/>
              <a:chExt cx="1335914" cy="1406853"/>
            </a:xfrm>
          </p:grpSpPr>
          <p:grpSp>
            <p:nvGrpSpPr>
              <p:cNvPr id="120" name="Group 119">
                <a:extLst>
                  <a:ext uri="{FF2B5EF4-FFF2-40B4-BE49-F238E27FC236}">
                    <a16:creationId xmlns:a16="http://schemas.microsoft.com/office/drawing/2014/main" xmlns="" id="{1DD95AD8-A5F3-4E14-867E-9BBDF25C2B7D}"/>
                  </a:ext>
                </a:extLst>
              </p:cNvPr>
              <p:cNvGrpSpPr/>
              <p:nvPr/>
            </p:nvGrpSpPr>
            <p:grpSpPr>
              <a:xfrm rot="2987709">
                <a:off x="3595175" y="2464276"/>
                <a:ext cx="1315963" cy="1183448"/>
                <a:chOff x="4157218" y="1285859"/>
                <a:chExt cx="1315963" cy="1183448"/>
              </a:xfrm>
              <a:solidFill>
                <a:srgbClr val="4F81BD">
                  <a:lumMod val="40000"/>
                  <a:lumOff val="60000"/>
                </a:srgbClr>
              </a:solidFill>
            </p:grpSpPr>
            <p:sp>
              <p:nvSpPr>
                <p:cNvPr id="122" name="Rectangle: Rounded Corners 121">
                  <a:extLst>
                    <a:ext uri="{FF2B5EF4-FFF2-40B4-BE49-F238E27FC236}">
                      <a16:creationId xmlns:a16="http://schemas.microsoft.com/office/drawing/2014/main" xmlns="" id="{95CAAD53-9F28-441D-BBAF-C409ABA5CFA8}"/>
                    </a:ext>
                  </a:extLst>
                </p:cNvPr>
                <p:cNvSpPr/>
                <p:nvPr/>
              </p:nvSpPr>
              <p:spPr>
                <a:xfrm>
                  <a:off x="4328699" y="1545480"/>
                  <a:ext cx="489512" cy="923827"/>
                </a:xfrm>
                <a:prstGeom prst="roundRect">
                  <a:avLst>
                    <a:gd name="adj" fmla="val 37720"/>
                  </a:avLst>
                </a:prstGeom>
                <a:grp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23" name="Rectangle: Rounded Corners 122">
                  <a:extLst>
                    <a:ext uri="{FF2B5EF4-FFF2-40B4-BE49-F238E27FC236}">
                      <a16:creationId xmlns:a16="http://schemas.microsoft.com/office/drawing/2014/main" xmlns="" id="{95F8F40F-C109-4703-A508-F8BB9DE3C43A}"/>
                    </a:ext>
                  </a:extLst>
                </p:cNvPr>
                <p:cNvSpPr/>
                <p:nvPr/>
              </p:nvSpPr>
              <p:spPr>
                <a:xfrm>
                  <a:off x="4773656" y="1545480"/>
                  <a:ext cx="489512" cy="923827"/>
                </a:xfrm>
                <a:prstGeom prst="roundRect">
                  <a:avLst>
                    <a:gd name="adj" fmla="val 37720"/>
                  </a:avLst>
                </a:prstGeom>
                <a:grp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24" name="Rectangle: Rounded Corners 123">
                  <a:extLst>
                    <a:ext uri="{FF2B5EF4-FFF2-40B4-BE49-F238E27FC236}">
                      <a16:creationId xmlns:a16="http://schemas.microsoft.com/office/drawing/2014/main" xmlns="" id="{FAE1A17C-52CF-4003-960C-1359F9863DD1}"/>
                    </a:ext>
                  </a:extLst>
                </p:cNvPr>
                <p:cNvSpPr/>
                <p:nvPr/>
              </p:nvSpPr>
              <p:spPr>
                <a:xfrm rot="5400000">
                  <a:off x="4442558" y="1000519"/>
                  <a:ext cx="745283" cy="1315963"/>
                </a:xfrm>
                <a:prstGeom prst="roundRect">
                  <a:avLst>
                    <a:gd name="adj" fmla="val 37720"/>
                  </a:avLst>
                </a:prstGeom>
                <a:grp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21" name="Teardrop 120">
                <a:extLst>
                  <a:ext uri="{FF2B5EF4-FFF2-40B4-BE49-F238E27FC236}">
                    <a16:creationId xmlns:a16="http://schemas.microsoft.com/office/drawing/2014/main" xmlns="" id="{1370B5E2-4E56-49E8-B83A-460B744FBA82}"/>
                  </a:ext>
                </a:extLst>
              </p:cNvPr>
              <p:cNvSpPr/>
              <p:nvPr/>
            </p:nvSpPr>
            <p:spPr>
              <a:xfrm rot="11319754">
                <a:off x="4066421" y="2307128"/>
                <a:ext cx="930926" cy="994693"/>
              </a:xfrm>
              <a:prstGeom prst="teardrop">
                <a:avLst/>
              </a:prstGeom>
              <a:solidFill>
                <a:srgbClr val="C0504D">
                  <a:lumMod val="50000"/>
                </a:srgbClr>
              </a:solidFill>
              <a:ln w="25400" cap="flat" cmpd="sng" algn="ctr">
                <a:solidFill>
                  <a:srgbClr val="4F81B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grpSp>
          <p:nvGrpSpPr>
            <p:cNvPr id="95" name="Group 94">
              <a:extLst>
                <a:ext uri="{FF2B5EF4-FFF2-40B4-BE49-F238E27FC236}">
                  <a16:creationId xmlns:a16="http://schemas.microsoft.com/office/drawing/2014/main" xmlns="" id="{6508E599-4F35-4CCB-815F-06F3FDB5C4D5}"/>
                </a:ext>
              </a:extLst>
            </p:cNvPr>
            <p:cNvGrpSpPr/>
            <p:nvPr/>
          </p:nvGrpSpPr>
          <p:grpSpPr>
            <a:xfrm rot="1196943">
              <a:off x="6213846" y="3675395"/>
              <a:ext cx="1310725" cy="1315963"/>
              <a:chOff x="3691800" y="3936577"/>
              <a:chExt cx="1310725" cy="1315963"/>
            </a:xfrm>
          </p:grpSpPr>
          <p:grpSp>
            <p:nvGrpSpPr>
              <p:cNvPr id="115" name="Group 114">
                <a:extLst>
                  <a:ext uri="{FF2B5EF4-FFF2-40B4-BE49-F238E27FC236}">
                    <a16:creationId xmlns:a16="http://schemas.microsoft.com/office/drawing/2014/main" xmlns="" id="{434CCED6-15FC-4344-9448-79FF983F58C9}"/>
                  </a:ext>
                </a:extLst>
              </p:cNvPr>
              <p:cNvGrpSpPr/>
              <p:nvPr/>
            </p:nvGrpSpPr>
            <p:grpSpPr>
              <a:xfrm rot="7628224">
                <a:off x="3625542" y="4002835"/>
                <a:ext cx="1315963" cy="1183448"/>
                <a:chOff x="4157218" y="1285859"/>
                <a:chExt cx="1315963" cy="1183448"/>
              </a:xfrm>
              <a:solidFill>
                <a:srgbClr val="F79646">
                  <a:lumMod val="60000"/>
                  <a:lumOff val="40000"/>
                </a:srgbClr>
              </a:solidFill>
            </p:grpSpPr>
            <p:sp>
              <p:nvSpPr>
                <p:cNvPr id="117" name="Rectangle: Rounded Corners 116">
                  <a:extLst>
                    <a:ext uri="{FF2B5EF4-FFF2-40B4-BE49-F238E27FC236}">
                      <a16:creationId xmlns:a16="http://schemas.microsoft.com/office/drawing/2014/main" xmlns="" id="{5E86C42A-F215-4E42-A96D-497AC103CCB9}"/>
                    </a:ext>
                  </a:extLst>
                </p:cNvPr>
                <p:cNvSpPr/>
                <p:nvPr/>
              </p:nvSpPr>
              <p:spPr>
                <a:xfrm>
                  <a:off x="4328699" y="1545480"/>
                  <a:ext cx="489512" cy="923827"/>
                </a:xfrm>
                <a:prstGeom prst="roundRect">
                  <a:avLst>
                    <a:gd name="adj" fmla="val 37720"/>
                  </a:avLst>
                </a:prstGeom>
                <a:grpFill/>
                <a:ln w="25400" cap="flat" cmpd="sng" algn="ctr">
                  <a:solidFill>
                    <a:srgbClr val="F79646">
                      <a:lumMod val="40000"/>
                      <a:lumOff val="6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18" name="Rectangle: Rounded Corners 117">
                  <a:extLst>
                    <a:ext uri="{FF2B5EF4-FFF2-40B4-BE49-F238E27FC236}">
                      <a16:creationId xmlns:a16="http://schemas.microsoft.com/office/drawing/2014/main" xmlns="" id="{924B04EE-AE33-4A1F-BEFB-2DA25524283F}"/>
                    </a:ext>
                  </a:extLst>
                </p:cNvPr>
                <p:cNvSpPr/>
                <p:nvPr/>
              </p:nvSpPr>
              <p:spPr>
                <a:xfrm>
                  <a:off x="4773656" y="1545480"/>
                  <a:ext cx="489512" cy="923827"/>
                </a:xfrm>
                <a:prstGeom prst="roundRect">
                  <a:avLst>
                    <a:gd name="adj" fmla="val 37720"/>
                  </a:avLst>
                </a:prstGeom>
                <a:grpFill/>
                <a:ln w="25400" cap="flat" cmpd="sng" algn="ctr">
                  <a:solidFill>
                    <a:srgbClr val="F79646">
                      <a:lumMod val="40000"/>
                      <a:lumOff val="6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19" name="Rectangle: Rounded Corners 118">
                  <a:extLst>
                    <a:ext uri="{FF2B5EF4-FFF2-40B4-BE49-F238E27FC236}">
                      <a16:creationId xmlns:a16="http://schemas.microsoft.com/office/drawing/2014/main" xmlns="" id="{F16BD5F8-7C62-4BD0-B756-D2F978A00807}"/>
                    </a:ext>
                  </a:extLst>
                </p:cNvPr>
                <p:cNvSpPr/>
                <p:nvPr/>
              </p:nvSpPr>
              <p:spPr>
                <a:xfrm rot="5400000">
                  <a:off x="4442558" y="1000519"/>
                  <a:ext cx="745283" cy="1315963"/>
                </a:xfrm>
                <a:prstGeom prst="roundRect">
                  <a:avLst>
                    <a:gd name="adj" fmla="val 37720"/>
                  </a:avLst>
                </a:prstGeom>
                <a:grpFill/>
                <a:ln w="25400" cap="flat" cmpd="sng" algn="ctr">
                  <a:solidFill>
                    <a:srgbClr val="F79646">
                      <a:lumMod val="40000"/>
                      <a:lumOff val="6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16" name="Teardrop 115">
                <a:extLst>
                  <a:ext uri="{FF2B5EF4-FFF2-40B4-BE49-F238E27FC236}">
                    <a16:creationId xmlns:a16="http://schemas.microsoft.com/office/drawing/2014/main" xmlns="" id="{D71093DA-02F6-4D9B-92CE-FDF9DC2731DA}"/>
                  </a:ext>
                </a:extLst>
              </p:cNvPr>
              <p:cNvSpPr/>
              <p:nvPr/>
            </p:nvSpPr>
            <p:spPr>
              <a:xfrm rot="15024340">
                <a:off x="4039716" y="4248798"/>
                <a:ext cx="930926" cy="994693"/>
              </a:xfrm>
              <a:prstGeom prst="teardrop">
                <a:avLst/>
              </a:prstGeom>
              <a:solidFill>
                <a:srgbClr val="C0504D">
                  <a:lumMod val="60000"/>
                  <a:lumOff val="40000"/>
                </a:srgbClr>
              </a:solidFill>
              <a:ln w="25400" cap="flat" cmpd="sng" algn="ctr">
                <a:solidFill>
                  <a:srgbClr val="4F81B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grpSp>
          <p:nvGrpSpPr>
            <p:cNvPr id="96" name="Group 95">
              <a:extLst>
                <a:ext uri="{FF2B5EF4-FFF2-40B4-BE49-F238E27FC236}">
                  <a16:creationId xmlns:a16="http://schemas.microsoft.com/office/drawing/2014/main" xmlns="" id="{F9808365-7804-437E-881E-BA47D9324D47}"/>
                </a:ext>
              </a:extLst>
            </p:cNvPr>
            <p:cNvGrpSpPr/>
            <p:nvPr/>
          </p:nvGrpSpPr>
          <p:grpSpPr>
            <a:xfrm>
              <a:off x="3244210" y="4779974"/>
              <a:ext cx="1315963" cy="1434153"/>
              <a:chOff x="2451006" y="4825290"/>
              <a:chExt cx="1315963" cy="1434153"/>
            </a:xfrm>
          </p:grpSpPr>
          <p:grpSp>
            <p:nvGrpSpPr>
              <p:cNvPr id="110" name="Group 109">
                <a:extLst>
                  <a:ext uri="{FF2B5EF4-FFF2-40B4-BE49-F238E27FC236}">
                    <a16:creationId xmlns:a16="http://schemas.microsoft.com/office/drawing/2014/main" xmlns="" id="{569A1109-8ED6-46D1-9610-2DE2C4821957}"/>
                  </a:ext>
                </a:extLst>
              </p:cNvPr>
              <p:cNvGrpSpPr/>
              <p:nvPr/>
            </p:nvGrpSpPr>
            <p:grpSpPr>
              <a:xfrm rot="10800000">
                <a:off x="2451006" y="4825290"/>
                <a:ext cx="1315963" cy="1183448"/>
                <a:chOff x="4157218" y="1285859"/>
                <a:chExt cx="1315963" cy="1183448"/>
              </a:xfrm>
              <a:solidFill>
                <a:srgbClr val="8064A2">
                  <a:lumMod val="60000"/>
                  <a:lumOff val="40000"/>
                </a:srgbClr>
              </a:solidFill>
            </p:grpSpPr>
            <p:sp>
              <p:nvSpPr>
                <p:cNvPr id="112" name="Rectangle: Rounded Corners 111">
                  <a:extLst>
                    <a:ext uri="{FF2B5EF4-FFF2-40B4-BE49-F238E27FC236}">
                      <a16:creationId xmlns:a16="http://schemas.microsoft.com/office/drawing/2014/main" xmlns="" id="{FE98BEE2-FF90-435E-B84D-11CC4681CB1B}"/>
                    </a:ext>
                  </a:extLst>
                </p:cNvPr>
                <p:cNvSpPr/>
                <p:nvPr/>
              </p:nvSpPr>
              <p:spPr>
                <a:xfrm>
                  <a:off x="4328699" y="1545480"/>
                  <a:ext cx="489512" cy="923827"/>
                </a:xfrm>
                <a:prstGeom prst="roundRect">
                  <a:avLst>
                    <a:gd name="adj" fmla="val 37720"/>
                  </a:avLst>
                </a:prstGeom>
                <a:grp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13" name="Rectangle: Rounded Corners 112">
                  <a:extLst>
                    <a:ext uri="{FF2B5EF4-FFF2-40B4-BE49-F238E27FC236}">
                      <a16:creationId xmlns:a16="http://schemas.microsoft.com/office/drawing/2014/main" xmlns="" id="{C772616B-1C61-4452-B79B-2A208DA13724}"/>
                    </a:ext>
                  </a:extLst>
                </p:cNvPr>
                <p:cNvSpPr/>
                <p:nvPr/>
              </p:nvSpPr>
              <p:spPr>
                <a:xfrm>
                  <a:off x="4773656" y="1545480"/>
                  <a:ext cx="489512" cy="923827"/>
                </a:xfrm>
                <a:prstGeom prst="roundRect">
                  <a:avLst>
                    <a:gd name="adj" fmla="val 37720"/>
                  </a:avLst>
                </a:prstGeom>
                <a:grp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14" name="Rectangle: Rounded Corners 113">
                  <a:extLst>
                    <a:ext uri="{FF2B5EF4-FFF2-40B4-BE49-F238E27FC236}">
                      <a16:creationId xmlns:a16="http://schemas.microsoft.com/office/drawing/2014/main" xmlns="" id="{B2F482ED-A23C-4B02-B238-B45F5D646339}"/>
                    </a:ext>
                  </a:extLst>
                </p:cNvPr>
                <p:cNvSpPr/>
                <p:nvPr/>
              </p:nvSpPr>
              <p:spPr>
                <a:xfrm rot="5400000">
                  <a:off x="4442558" y="1000519"/>
                  <a:ext cx="745283" cy="1315963"/>
                </a:xfrm>
                <a:prstGeom prst="roundRect">
                  <a:avLst>
                    <a:gd name="adj" fmla="val 37720"/>
                  </a:avLst>
                </a:prstGeom>
                <a:grp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11" name="Teardrop 110">
                <a:extLst>
                  <a:ext uri="{FF2B5EF4-FFF2-40B4-BE49-F238E27FC236}">
                    <a16:creationId xmlns:a16="http://schemas.microsoft.com/office/drawing/2014/main" xmlns="" id="{1BB3BC1A-0394-402A-B8DB-C2DBFC288082}"/>
                  </a:ext>
                </a:extLst>
              </p:cNvPr>
              <p:cNvSpPr/>
              <p:nvPr/>
            </p:nvSpPr>
            <p:spPr>
              <a:xfrm rot="18798991">
                <a:off x="2676381" y="5278429"/>
                <a:ext cx="967334" cy="994693"/>
              </a:xfrm>
              <a:prstGeom prst="teardrop">
                <a:avLst/>
              </a:prstGeom>
              <a:solidFill>
                <a:srgbClr val="C0504D">
                  <a:lumMod val="40000"/>
                  <a:lumOff val="60000"/>
                </a:srgbClr>
              </a:solidFill>
              <a:ln w="25400" cap="flat" cmpd="sng" algn="ctr">
                <a:solidFill>
                  <a:srgbClr val="4F81B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grpSp>
          <p:nvGrpSpPr>
            <p:cNvPr id="97" name="Group 96">
              <a:extLst>
                <a:ext uri="{FF2B5EF4-FFF2-40B4-BE49-F238E27FC236}">
                  <a16:creationId xmlns:a16="http://schemas.microsoft.com/office/drawing/2014/main" xmlns="" id="{C244C4AA-E658-440B-9254-D71AD97D423B}"/>
                </a:ext>
              </a:extLst>
            </p:cNvPr>
            <p:cNvGrpSpPr/>
            <p:nvPr/>
          </p:nvGrpSpPr>
          <p:grpSpPr>
            <a:xfrm rot="20614158">
              <a:off x="1625562" y="4481678"/>
              <a:ext cx="1363047" cy="1315963"/>
              <a:chOff x="1156134" y="3806868"/>
              <a:chExt cx="1363047" cy="1315963"/>
            </a:xfrm>
          </p:grpSpPr>
          <p:grpSp>
            <p:nvGrpSpPr>
              <p:cNvPr id="105" name="Group 104">
                <a:extLst>
                  <a:ext uri="{FF2B5EF4-FFF2-40B4-BE49-F238E27FC236}">
                    <a16:creationId xmlns:a16="http://schemas.microsoft.com/office/drawing/2014/main" xmlns="" id="{4F81A6BD-E137-4B30-B51B-B9DBC692705C}"/>
                  </a:ext>
                </a:extLst>
              </p:cNvPr>
              <p:cNvGrpSpPr/>
              <p:nvPr/>
            </p:nvGrpSpPr>
            <p:grpSpPr>
              <a:xfrm rot="14253384">
                <a:off x="1269475" y="3873126"/>
                <a:ext cx="1315963" cy="1183448"/>
                <a:chOff x="4157218" y="1285859"/>
                <a:chExt cx="1315963" cy="1183448"/>
              </a:xfrm>
              <a:solidFill>
                <a:srgbClr val="8064A2">
                  <a:lumMod val="75000"/>
                </a:srgbClr>
              </a:solidFill>
            </p:grpSpPr>
            <p:sp>
              <p:nvSpPr>
                <p:cNvPr id="107" name="Rectangle: Rounded Corners 106">
                  <a:extLst>
                    <a:ext uri="{FF2B5EF4-FFF2-40B4-BE49-F238E27FC236}">
                      <a16:creationId xmlns:a16="http://schemas.microsoft.com/office/drawing/2014/main" xmlns="" id="{D9D59CF2-2CDD-4424-8D99-AB456F708317}"/>
                    </a:ext>
                  </a:extLst>
                </p:cNvPr>
                <p:cNvSpPr/>
                <p:nvPr/>
              </p:nvSpPr>
              <p:spPr>
                <a:xfrm>
                  <a:off x="4328699" y="1545480"/>
                  <a:ext cx="489512" cy="923827"/>
                </a:xfrm>
                <a:prstGeom prst="roundRect">
                  <a:avLst>
                    <a:gd name="adj" fmla="val 37720"/>
                  </a:avLst>
                </a:prstGeom>
                <a:grp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08" name="Rectangle: Rounded Corners 107">
                  <a:extLst>
                    <a:ext uri="{FF2B5EF4-FFF2-40B4-BE49-F238E27FC236}">
                      <a16:creationId xmlns:a16="http://schemas.microsoft.com/office/drawing/2014/main" xmlns="" id="{61C1A4D0-DC2A-44B2-B292-AFBF3D75E9DC}"/>
                    </a:ext>
                  </a:extLst>
                </p:cNvPr>
                <p:cNvSpPr/>
                <p:nvPr/>
              </p:nvSpPr>
              <p:spPr>
                <a:xfrm>
                  <a:off x="4773656" y="1545480"/>
                  <a:ext cx="489512" cy="923827"/>
                </a:xfrm>
                <a:prstGeom prst="roundRect">
                  <a:avLst>
                    <a:gd name="adj" fmla="val 37720"/>
                  </a:avLst>
                </a:prstGeom>
                <a:grp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09" name="Rectangle: Rounded Corners 108">
                  <a:extLst>
                    <a:ext uri="{FF2B5EF4-FFF2-40B4-BE49-F238E27FC236}">
                      <a16:creationId xmlns:a16="http://schemas.microsoft.com/office/drawing/2014/main" xmlns="" id="{8DE9A918-F2E3-462F-921B-6156A5171AE0}"/>
                    </a:ext>
                  </a:extLst>
                </p:cNvPr>
                <p:cNvSpPr/>
                <p:nvPr/>
              </p:nvSpPr>
              <p:spPr>
                <a:xfrm rot="5400000">
                  <a:off x="4442558" y="1000519"/>
                  <a:ext cx="745283" cy="1315963"/>
                </a:xfrm>
                <a:prstGeom prst="roundRect">
                  <a:avLst>
                    <a:gd name="adj" fmla="val 37720"/>
                  </a:avLst>
                </a:prstGeom>
                <a:grp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06" name="Teardrop 105">
                <a:extLst>
                  <a:ext uri="{FF2B5EF4-FFF2-40B4-BE49-F238E27FC236}">
                    <a16:creationId xmlns:a16="http://schemas.microsoft.com/office/drawing/2014/main" xmlns="" id="{1A95AB40-0F21-41EB-A211-874C46A8B177}"/>
                  </a:ext>
                </a:extLst>
              </p:cNvPr>
              <p:cNvSpPr/>
              <p:nvPr/>
            </p:nvSpPr>
            <p:spPr>
              <a:xfrm rot="253754">
                <a:off x="1156134" y="4108160"/>
                <a:ext cx="930926" cy="994693"/>
              </a:xfrm>
              <a:prstGeom prst="teardrop">
                <a:avLst>
                  <a:gd name="adj" fmla="val 108884"/>
                </a:avLst>
              </a:prstGeom>
              <a:solidFill>
                <a:srgbClr val="C0504D">
                  <a:lumMod val="20000"/>
                  <a:lumOff val="80000"/>
                </a:srgbClr>
              </a:solidFill>
              <a:ln w="25400" cap="flat" cmpd="sng" algn="ctr">
                <a:solidFill>
                  <a:srgbClr val="4F81B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grpSp>
          <p:nvGrpSpPr>
            <p:cNvPr id="98" name="Group 97">
              <a:extLst>
                <a:ext uri="{FF2B5EF4-FFF2-40B4-BE49-F238E27FC236}">
                  <a16:creationId xmlns:a16="http://schemas.microsoft.com/office/drawing/2014/main" xmlns="" id="{CA860F05-A9D1-4262-B3E6-B2A8D3A2C3D7}"/>
                </a:ext>
              </a:extLst>
            </p:cNvPr>
            <p:cNvGrpSpPr/>
            <p:nvPr/>
          </p:nvGrpSpPr>
          <p:grpSpPr>
            <a:xfrm rot="18767314">
              <a:off x="561398" y="3407568"/>
              <a:ext cx="1370123" cy="1315963"/>
              <a:chOff x="1009489" y="2360011"/>
              <a:chExt cx="1370123" cy="1315963"/>
            </a:xfrm>
          </p:grpSpPr>
          <p:grpSp>
            <p:nvGrpSpPr>
              <p:cNvPr id="100" name="Group 99">
                <a:extLst>
                  <a:ext uri="{FF2B5EF4-FFF2-40B4-BE49-F238E27FC236}">
                    <a16:creationId xmlns:a16="http://schemas.microsoft.com/office/drawing/2014/main" xmlns="" id="{B466B5C2-BA26-467D-8F6C-DE9CF955E14F}"/>
                  </a:ext>
                </a:extLst>
              </p:cNvPr>
              <p:cNvGrpSpPr/>
              <p:nvPr/>
            </p:nvGrpSpPr>
            <p:grpSpPr>
              <a:xfrm rot="18183406">
                <a:off x="1129906" y="2426269"/>
                <a:ext cx="1315963" cy="1183448"/>
                <a:chOff x="4157218" y="1285859"/>
                <a:chExt cx="1315963" cy="1183448"/>
              </a:xfrm>
              <a:solidFill>
                <a:srgbClr val="FF99CC"/>
              </a:solidFill>
            </p:grpSpPr>
            <p:sp>
              <p:nvSpPr>
                <p:cNvPr id="102" name="Rectangle: Rounded Corners 101">
                  <a:extLst>
                    <a:ext uri="{FF2B5EF4-FFF2-40B4-BE49-F238E27FC236}">
                      <a16:creationId xmlns:a16="http://schemas.microsoft.com/office/drawing/2014/main" xmlns="" id="{DB1D1E59-2227-4B45-890F-9DB691FCFD3E}"/>
                    </a:ext>
                  </a:extLst>
                </p:cNvPr>
                <p:cNvSpPr/>
                <p:nvPr/>
              </p:nvSpPr>
              <p:spPr>
                <a:xfrm>
                  <a:off x="4328699" y="1545480"/>
                  <a:ext cx="489512" cy="923827"/>
                </a:xfrm>
                <a:prstGeom prst="roundRect">
                  <a:avLst>
                    <a:gd name="adj" fmla="val 37720"/>
                  </a:avLst>
                </a:prstGeom>
                <a:grp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03" name="Rectangle: Rounded Corners 102">
                  <a:extLst>
                    <a:ext uri="{FF2B5EF4-FFF2-40B4-BE49-F238E27FC236}">
                      <a16:creationId xmlns:a16="http://schemas.microsoft.com/office/drawing/2014/main" xmlns="" id="{01651B44-9FB4-4D94-8B8B-7723588D8DC8}"/>
                    </a:ext>
                  </a:extLst>
                </p:cNvPr>
                <p:cNvSpPr/>
                <p:nvPr/>
              </p:nvSpPr>
              <p:spPr>
                <a:xfrm>
                  <a:off x="4773656" y="1545480"/>
                  <a:ext cx="489512" cy="923827"/>
                </a:xfrm>
                <a:prstGeom prst="roundRect">
                  <a:avLst>
                    <a:gd name="adj" fmla="val 37720"/>
                  </a:avLst>
                </a:prstGeom>
                <a:grp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04" name="Rectangle: Rounded Corners 103">
                  <a:extLst>
                    <a:ext uri="{FF2B5EF4-FFF2-40B4-BE49-F238E27FC236}">
                      <a16:creationId xmlns:a16="http://schemas.microsoft.com/office/drawing/2014/main" xmlns="" id="{F529877A-E2B2-4549-B277-7974E13F118D}"/>
                    </a:ext>
                  </a:extLst>
                </p:cNvPr>
                <p:cNvSpPr/>
                <p:nvPr/>
              </p:nvSpPr>
              <p:spPr>
                <a:xfrm rot="5400000">
                  <a:off x="4442558" y="1000519"/>
                  <a:ext cx="745283" cy="1315963"/>
                </a:xfrm>
                <a:prstGeom prst="roundRect">
                  <a:avLst>
                    <a:gd name="adj" fmla="val 37720"/>
                  </a:avLst>
                </a:prstGeom>
                <a:grp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01" name="Teardrop 100">
                <a:extLst>
                  <a:ext uri="{FF2B5EF4-FFF2-40B4-BE49-F238E27FC236}">
                    <a16:creationId xmlns:a16="http://schemas.microsoft.com/office/drawing/2014/main" xmlns="" id="{6CA38A39-1619-4369-9541-30088D29F5A2}"/>
                  </a:ext>
                </a:extLst>
              </p:cNvPr>
              <p:cNvSpPr/>
              <p:nvPr/>
            </p:nvSpPr>
            <p:spPr>
              <a:xfrm rot="3363371">
                <a:off x="1041373" y="2340340"/>
                <a:ext cx="930926" cy="994693"/>
              </a:xfrm>
              <a:prstGeom prst="teardrop">
                <a:avLst>
                  <a:gd name="adj" fmla="val 98008"/>
                </a:avLst>
              </a:prstGeom>
              <a:solidFill>
                <a:srgbClr val="C0504D">
                  <a:lumMod val="40000"/>
                  <a:lumOff val="60000"/>
                </a:srgbClr>
              </a:solidFill>
              <a:ln w="25400" cap="flat" cmpd="sng" algn="ctr">
                <a:solidFill>
                  <a:srgbClr val="4F81B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grpSp>
    </p:spTree>
    <p:extLst>
      <p:ext uri="{BB962C8B-B14F-4D97-AF65-F5344CB8AC3E}">
        <p14:creationId xmlns:p14="http://schemas.microsoft.com/office/powerpoint/2010/main" val="2512317669"/>
      </p:ext>
    </p:extLst>
  </p:cSld>
  <p:clrMapOvr>
    <a:masterClrMapping/>
  </p:clrMapOvr>
  <mc:AlternateContent xmlns:mc="http://schemas.openxmlformats.org/markup-compatibility/2006" xmlns:p14="http://schemas.microsoft.com/office/powerpoint/2010/main">
    <mc:Choice Requires="p14">
      <p:transition spd="med" p14:dur="700" advClick="0" advTm="22798">
        <p:fade/>
      </p:transition>
    </mc:Choice>
    <mc:Fallback xmlns="">
      <p:transition spd="med" advClick="0" advTm="22798">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9AD87B-93C9-477B-93EA-0FAC2B946E20}"/>
              </a:ext>
            </a:extLst>
          </p:cNvPr>
          <p:cNvSpPr>
            <a:spLocks noGrp="1"/>
          </p:cNvSpPr>
          <p:nvPr>
            <p:ph type="title"/>
          </p:nvPr>
        </p:nvSpPr>
        <p:spPr>
          <a:xfrm>
            <a:off x="1736716" y="364617"/>
            <a:ext cx="6432568" cy="638993"/>
          </a:xfrm>
        </p:spPr>
        <p:txBody>
          <a:bodyPr>
            <a:normAutofit fontScale="90000"/>
          </a:bodyPr>
          <a:lstStyle/>
          <a:p>
            <a:r>
              <a:rPr lang="en-GB" dirty="0"/>
              <a:t>Key Questions</a:t>
            </a:r>
          </a:p>
        </p:txBody>
      </p:sp>
      <p:sp>
        <p:nvSpPr>
          <p:cNvPr id="3" name="Content Placeholder 2">
            <a:extLst>
              <a:ext uri="{FF2B5EF4-FFF2-40B4-BE49-F238E27FC236}">
                <a16:creationId xmlns:a16="http://schemas.microsoft.com/office/drawing/2014/main" xmlns="" id="{BAE64E0E-B135-4D05-9947-71981574CCF6}"/>
              </a:ext>
            </a:extLst>
          </p:cNvPr>
          <p:cNvSpPr>
            <a:spLocks noGrp="1"/>
          </p:cNvSpPr>
          <p:nvPr>
            <p:ph idx="1"/>
          </p:nvPr>
        </p:nvSpPr>
        <p:spPr>
          <a:xfrm>
            <a:off x="319087" y="1335061"/>
            <a:ext cx="9267825" cy="3101983"/>
          </a:xfrm>
        </p:spPr>
        <p:txBody>
          <a:bodyPr>
            <a:noAutofit/>
          </a:bodyPr>
          <a:lstStyle/>
          <a:p>
            <a:r>
              <a:rPr lang="en-GB" sz="2400" dirty="0"/>
              <a:t>What is storytelling, and do we need to differentiate it from story writing or story acting (or other artistic approaches to narrative such as choreography, film directing and painting)?</a:t>
            </a:r>
          </a:p>
          <a:p>
            <a:r>
              <a:rPr lang="en-GB" sz="2400" dirty="0"/>
              <a:t>Should storytelling be valued for its nature as oral expression or is its principle role to enhance literacy (with an emphasis on written text)?</a:t>
            </a:r>
          </a:p>
          <a:p>
            <a:r>
              <a:rPr lang="en-GB" sz="2400" dirty="0"/>
              <a:t>Is the celebration of oral culture the work of schools or, rather, that of wider society?</a:t>
            </a:r>
          </a:p>
          <a:p>
            <a:r>
              <a:rPr lang="en-GB" sz="2400" dirty="0"/>
              <a:t>Is there a specific set of storytelling skills that should be developed, or is storytelling, as an innate way of shaping meaning, a practice that we can simply rely upon as appropriate to the circumstances?</a:t>
            </a:r>
          </a:p>
          <a:p>
            <a:r>
              <a:rPr lang="en-GB" sz="2400" dirty="0"/>
              <a:t>Can a storytelling culture, and learning to tell stories, support learners in developing skills in critical literacy?</a:t>
            </a:r>
          </a:p>
        </p:txBody>
      </p:sp>
    </p:spTree>
    <p:extLst>
      <p:ext uri="{BB962C8B-B14F-4D97-AF65-F5344CB8AC3E}">
        <p14:creationId xmlns:p14="http://schemas.microsoft.com/office/powerpoint/2010/main" val="3309878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313152-8790-420E-A16C-F49AE1B8B1FF}"/>
              </a:ext>
            </a:extLst>
          </p:cNvPr>
          <p:cNvSpPr>
            <a:spLocks noGrp="1"/>
          </p:cNvSpPr>
          <p:nvPr>
            <p:ph type="title"/>
          </p:nvPr>
        </p:nvSpPr>
        <p:spPr/>
        <p:txBody>
          <a:bodyPr/>
          <a:lstStyle/>
          <a:p>
            <a:r>
              <a:rPr lang="en-GB" dirty="0"/>
              <a:t>Shared (conversational) Storytelling</a:t>
            </a:r>
          </a:p>
        </p:txBody>
      </p:sp>
      <p:sp>
        <p:nvSpPr>
          <p:cNvPr id="3" name="Content Placeholder 2">
            <a:extLst>
              <a:ext uri="{FF2B5EF4-FFF2-40B4-BE49-F238E27FC236}">
                <a16:creationId xmlns:a16="http://schemas.microsoft.com/office/drawing/2014/main" xmlns="" id="{8150B91A-40F1-4BF2-9357-EBCCDA38032D}"/>
              </a:ext>
            </a:extLst>
          </p:cNvPr>
          <p:cNvSpPr>
            <a:spLocks noGrp="1"/>
          </p:cNvSpPr>
          <p:nvPr>
            <p:ph idx="1"/>
          </p:nvPr>
        </p:nvSpPr>
        <p:spPr>
          <a:xfrm>
            <a:off x="1066249" y="3218410"/>
            <a:ext cx="3106923" cy="1940539"/>
          </a:xfrm>
        </p:spPr>
        <p:txBody>
          <a:bodyPr>
            <a:normAutofit fontScale="92500" lnSpcReduction="20000"/>
          </a:bodyPr>
          <a:lstStyle/>
          <a:p>
            <a:r>
              <a:rPr lang="en-GB" sz="3200" dirty="0"/>
              <a:t>Sense shaping and sense making</a:t>
            </a:r>
          </a:p>
          <a:p>
            <a:r>
              <a:rPr lang="en-GB" sz="3200" dirty="0"/>
              <a:t>Process oriented</a:t>
            </a:r>
          </a:p>
          <a:p>
            <a:r>
              <a:rPr lang="en-GB" sz="3200" dirty="0"/>
              <a:t>Co-construction</a:t>
            </a:r>
          </a:p>
        </p:txBody>
      </p:sp>
      <p:grpSp>
        <p:nvGrpSpPr>
          <p:cNvPr id="60" name="Group 59">
            <a:extLst>
              <a:ext uri="{FF2B5EF4-FFF2-40B4-BE49-F238E27FC236}">
                <a16:creationId xmlns:a16="http://schemas.microsoft.com/office/drawing/2014/main" xmlns="" id="{2181634A-77B4-4589-8B8A-389D401C282B}"/>
              </a:ext>
            </a:extLst>
          </p:cNvPr>
          <p:cNvGrpSpPr/>
          <p:nvPr/>
        </p:nvGrpSpPr>
        <p:grpSpPr>
          <a:xfrm rot="2934199">
            <a:off x="7664274" y="4187934"/>
            <a:ext cx="1071367" cy="983170"/>
            <a:chOff x="7344891" y="3046848"/>
            <a:chExt cx="1071367" cy="983170"/>
          </a:xfrm>
        </p:grpSpPr>
        <p:grpSp>
          <p:nvGrpSpPr>
            <p:cNvPr id="38" name="Group 37">
              <a:extLst>
                <a:ext uri="{FF2B5EF4-FFF2-40B4-BE49-F238E27FC236}">
                  <a16:creationId xmlns:a16="http://schemas.microsoft.com/office/drawing/2014/main" xmlns="" id="{EB401898-625B-42BA-90EA-9C48FCBE93A5}"/>
                </a:ext>
              </a:extLst>
            </p:cNvPr>
            <p:cNvGrpSpPr/>
            <p:nvPr/>
          </p:nvGrpSpPr>
          <p:grpSpPr>
            <a:xfrm rot="2501716">
              <a:off x="7344891" y="3162098"/>
              <a:ext cx="1005497" cy="867920"/>
              <a:chOff x="4157218" y="1285859"/>
              <a:chExt cx="1315963" cy="1183448"/>
            </a:xfrm>
            <a:solidFill>
              <a:srgbClr val="4F81BD">
                <a:lumMod val="40000"/>
                <a:lumOff val="60000"/>
              </a:srgbClr>
            </a:solidFill>
          </p:grpSpPr>
          <p:sp>
            <p:nvSpPr>
              <p:cNvPr id="48" name="Rectangle: Rounded Corners 47">
                <a:extLst>
                  <a:ext uri="{FF2B5EF4-FFF2-40B4-BE49-F238E27FC236}">
                    <a16:creationId xmlns:a16="http://schemas.microsoft.com/office/drawing/2014/main" xmlns="" id="{69900612-56E8-4D8A-9708-F07777BAC1C8}"/>
                  </a:ext>
                </a:extLst>
              </p:cNvPr>
              <p:cNvSpPr/>
              <p:nvPr/>
            </p:nvSpPr>
            <p:spPr>
              <a:xfrm>
                <a:off x="4328699" y="1545480"/>
                <a:ext cx="489512" cy="923827"/>
              </a:xfrm>
              <a:prstGeom prst="roundRect">
                <a:avLst>
                  <a:gd name="adj" fmla="val 37720"/>
                </a:avLst>
              </a:prstGeom>
              <a:grp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9" name="Rectangle: Rounded Corners 48">
                <a:extLst>
                  <a:ext uri="{FF2B5EF4-FFF2-40B4-BE49-F238E27FC236}">
                    <a16:creationId xmlns:a16="http://schemas.microsoft.com/office/drawing/2014/main" xmlns="" id="{820C02A9-7033-4253-8C09-660B914CACFC}"/>
                  </a:ext>
                </a:extLst>
              </p:cNvPr>
              <p:cNvSpPr/>
              <p:nvPr/>
            </p:nvSpPr>
            <p:spPr>
              <a:xfrm>
                <a:off x="4773656" y="1545480"/>
                <a:ext cx="489512" cy="923827"/>
              </a:xfrm>
              <a:prstGeom prst="roundRect">
                <a:avLst>
                  <a:gd name="adj" fmla="val 37720"/>
                </a:avLst>
              </a:prstGeom>
              <a:grp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0" name="Rectangle: Rounded Corners 49">
                <a:extLst>
                  <a:ext uri="{FF2B5EF4-FFF2-40B4-BE49-F238E27FC236}">
                    <a16:creationId xmlns:a16="http://schemas.microsoft.com/office/drawing/2014/main" xmlns="" id="{B22996DF-2268-4D09-885A-99D13AF7CBDB}"/>
                  </a:ext>
                </a:extLst>
              </p:cNvPr>
              <p:cNvSpPr/>
              <p:nvPr/>
            </p:nvSpPr>
            <p:spPr>
              <a:xfrm rot="5400000">
                <a:off x="4442558" y="1000519"/>
                <a:ext cx="745283" cy="1315963"/>
              </a:xfrm>
              <a:prstGeom prst="roundRect">
                <a:avLst>
                  <a:gd name="adj" fmla="val 37720"/>
                </a:avLst>
              </a:prstGeom>
              <a:grp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0" name="Teardrop 39">
              <a:extLst>
                <a:ext uri="{FF2B5EF4-FFF2-40B4-BE49-F238E27FC236}">
                  <a16:creationId xmlns:a16="http://schemas.microsoft.com/office/drawing/2014/main" xmlns="" id="{B023A611-0447-4DD2-9D21-DC7CE27A1D4C}"/>
                </a:ext>
              </a:extLst>
            </p:cNvPr>
            <p:cNvSpPr/>
            <p:nvPr/>
          </p:nvSpPr>
          <p:spPr>
            <a:xfrm rot="10833761">
              <a:off x="7704959" y="3046848"/>
              <a:ext cx="711299" cy="729490"/>
            </a:xfrm>
            <a:prstGeom prst="teardrop">
              <a:avLst/>
            </a:prstGeom>
            <a:solidFill>
              <a:srgbClr val="C0504D">
                <a:lumMod val="50000"/>
              </a:srgbClr>
            </a:solidFill>
            <a:ln w="25400" cap="flat" cmpd="sng" algn="ctr">
              <a:solidFill>
                <a:srgbClr val="4F81B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grpSp>
        <p:nvGrpSpPr>
          <p:cNvPr id="9" name="Group 8">
            <a:extLst>
              <a:ext uri="{FF2B5EF4-FFF2-40B4-BE49-F238E27FC236}">
                <a16:creationId xmlns:a16="http://schemas.microsoft.com/office/drawing/2014/main" xmlns="" id="{E964B2BE-A1E5-40FE-9BD3-06B4BE3CAD89}"/>
              </a:ext>
            </a:extLst>
          </p:cNvPr>
          <p:cNvGrpSpPr/>
          <p:nvPr/>
        </p:nvGrpSpPr>
        <p:grpSpPr>
          <a:xfrm>
            <a:off x="5802919" y="3777321"/>
            <a:ext cx="1005497" cy="1130469"/>
            <a:chOff x="6149597" y="2577471"/>
            <a:chExt cx="1005497" cy="1130469"/>
          </a:xfrm>
        </p:grpSpPr>
        <p:grpSp>
          <p:nvGrpSpPr>
            <p:cNvPr id="35" name="Group 34">
              <a:extLst>
                <a:ext uri="{FF2B5EF4-FFF2-40B4-BE49-F238E27FC236}">
                  <a16:creationId xmlns:a16="http://schemas.microsoft.com/office/drawing/2014/main" xmlns="" id="{773301B9-CA7C-4C94-84DF-D172AC6D3613}"/>
                </a:ext>
              </a:extLst>
            </p:cNvPr>
            <p:cNvGrpSpPr/>
            <p:nvPr/>
          </p:nvGrpSpPr>
          <p:grpSpPr>
            <a:xfrm rot="20400063">
              <a:off x="6149597" y="2840020"/>
              <a:ext cx="1005497" cy="867920"/>
              <a:chOff x="4157218" y="1285859"/>
              <a:chExt cx="1315963" cy="1183448"/>
            </a:xfrm>
            <a:solidFill>
              <a:srgbClr val="FF99CC"/>
            </a:solidFill>
          </p:grpSpPr>
          <p:sp>
            <p:nvSpPr>
              <p:cNvPr id="57" name="Rectangle: Rounded Corners 56">
                <a:extLst>
                  <a:ext uri="{FF2B5EF4-FFF2-40B4-BE49-F238E27FC236}">
                    <a16:creationId xmlns:a16="http://schemas.microsoft.com/office/drawing/2014/main" xmlns="" id="{E10E4F7B-2E7A-4339-BD1C-047DDE10C950}"/>
                  </a:ext>
                </a:extLst>
              </p:cNvPr>
              <p:cNvSpPr/>
              <p:nvPr/>
            </p:nvSpPr>
            <p:spPr>
              <a:xfrm>
                <a:off x="4328699" y="1545480"/>
                <a:ext cx="489512" cy="923827"/>
              </a:xfrm>
              <a:prstGeom prst="roundRect">
                <a:avLst>
                  <a:gd name="adj" fmla="val 37720"/>
                </a:avLst>
              </a:prstGeom>
              <a:grp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8" name="Rectangle: Rounded Corners 57">
                <a:extLst>
                  <a:ext uri="{FF2B5EF4-FFF2-40B4-BE49-F238E27FC236}">
                    <a16:creationId xmlns:a16="http://schemas.microsoft.com/office/drawing/2014/main" xmlns="" id="{6578CD9E-C777-474F-B44E-1670731A3F61}"/>
                  </a:ext>
                </a:extLst>
              </p:cNvPr>
              <p:cNvSpPr/>
              <p:nvPr/>
            </p:nvSpPr>
            <p:spPr>
              <a:xfrm>
                <a:off x="4773656" y="1545480"/>
                <a:ext cx="489512" cy="923827"/>
              </a:xfrm>
              <a:prstGeom prst="roundRect">
                <a:avLst>
                  <a:gd name="adj" fmla="val 37720"/>
                </a:avLst>
              </a:prstGeom>
              <a:grp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9" name="Rectangle: Rounded Corners 58">
                <a:extLst>
                  <a:ext uri="{FF2B5EF4-FFF2-40B4-BE49-F238E27FC236}">
                    <a16:creationId xmlns:a16="http://schemas.microsoft.com/office/drawing/2014/main" xmlns="" id="{46C5E8EE-02E9-4CFE-9B51-64E08530C577}"/>
                  </a:ext>
                </a:extLst>
              </p:cNvPr>
              <p:cNvSpPr/>
              <p:nvPr/>
            </p:nvSpPr>
            <p:spPr>
              <a:xfrm rot="5400000">
                <a:off x="4442558" y="1000519"/>
                <a:ext cx="745283" cy="1315963"/>
              </a:xfrm>
              <a:prstGeom prst="roundRect">
                <a:avLst>
                  <a:gd name="adj" fmla="val 37720"/>
                </a:avLst>
              </a:prstGeom>
              <a:grp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4" name="Teardrop 43">
              <a:extLst>
                <a:ext uri="{FF2B5EF4-FFF2-40B4-BE49-F238E27FC236}">
                  <a16:creationId xmlns:a16="http://schemas.microsoft.com/office/drawing/2014/main" xmlns="" id="{955E8FC8-CC3C-410D-9E21-6B8B78FF34DA}"/>
                </a:ext>
              </a:extLst>
            </p:cNvPr>
            <p:cNvSpPr/>
            <p:nvPr/>
          </p:nvSpPr>
          <p:spPr>
            <a:xfrm rot="4333404">
              <a:off x="6239851" y="2538823"/>
              <a:ext cx="682725" cy="760022"/>
            </a:xfrm>
            <a:prstGeom prst="teardrop">
              <a:avLst/>
            </a:prstGeom>
            <a:solidFill>
              <a:srgbClr val="C0504D">
                <a:lumMod val="40000"/>
                <a:lumOff val="60000"/>
              </a:srgbClr>
            </a:solidFill>
            <a:ln w="25400" cap="flat" cmpd="sng" algn="ctr">
              <a:solidFill>
                <a:srgbClr val="4F81B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sp>
        <p:nvSpPr>
          <p:cNvPr id="62" name="Flowchart: Connector 61">
            <a:extLst>
              <a:ext uri="{FF2B5EF4-FFF2-40B4-BE49-F238E27FC236}">
                <a16:creationId xmlns:a16="http://schemas.microsoft.com/office/drawing/2014/main" xmlns="" id="{A6DBB4D9-9643-4DA9-B275-47D34D5E79C9}"/>
              </a:ext>
            </a:extLst>
          </p:cNvPr>
          <p:cNvSpPr/>
          <p:nvPr/>
        </p:nvSpPr>
        <p:spPr>
          <a:xfrm>
            <a:off x="5489407" y="3400379"/>
            <a:ext cx="3549490" cy="2339650"/>
          </a:xfrm>
          <a:prstGeom prst="flowChartConnector">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3" name="Straight Arrow Connector 62">
            <a:extLst>
              <a:ext uri="{FF2B5EF4-FFF2-40B4-BE49-F238E27FC236}">
                <a16:creationId xmlns:a16="http://schemas.microsoft.com/office/drawing/2014/main" xmlns="" id="{1BB3866B-17C8-49D6-9C7C-61BCE1DD1BA1}"/>
              </a:ext>
            </a:extLst>
          </p:cNvPr>
          <p:cNvCxnSpPr>
            <a:cxnSpLocks/>
          </p:cNvCxnSpPr>
          <p:nvPr/>
        </p:nvCxnSpPr>
        <p:spPr>
          <a:xfrm flipH="1" flipV="1">
            <a:off x="6954558" y="4244171"/>
            <a:ext cx="872646" cy="266018"/>
          </a:xfrm>
          <a:prstGeom prst="straightConnector1">
            <a:avLst/>
          </a:prstGeom>
          <a:ln w="57150">
            <a:solidFill>
              <a:srgbClr val="92D050"/>
            </a:solidFill>
            <a:tailEnd type="triangle"/>
          </a:ln>
        </p:spPr>
        <p:style>
          <a:lnRef idx="2">
            <a:schemeClr val="accent3"/>
          </a:lnRef>
          <a:fillRef idx="0">
            <a:schemeClr val="accent3"/>
          </a:fillRef>
          <a:effectRef idx="1">
            <a:schemeClr val="accent3"/>
          </a:effectRef>
          <a:fontRef idx="minor">
            <a:schemeClr val="tx1"/>
          </a:fontRef>
        </p:style>
      </p:cxnSp>
      <p:cxnSp>
        <p:nvCxnSpPr>
          <p:cNvPr id="66" name="Straight Arrow Connector 65">
            <a:extLst>
              <a:ext uri="{FF2B5EF4-FFF2-40B4-BE49-F238E27FC236}">
                <a16:creationId xmlns:a16="http://schemas.microsoft.com/office/drawing/2014/main" xmlns="" id="{872EA00A-A43D-4806-AF3B-6A6F9D462D0C}"/>
              </a:ext>
            </a:extLst>
          </p:cNvPr>
          <p:cNvCxnSpPr>
            <a:cxnSpLocks/>
          </p:cNvCxnSpPr>
          <p:nvPr/>
        </p:nvCxnSpPr>
        <p:spPr>
          <a:xfrm>
            <a:off x="6663389" y="4400111"/>
            <a:ext cx="858699" cy="239350"/>
          </a:xfrm>
          <a:prstGeom prst="straightConnector1">
            <a:avLst/>
          </a:prstGeom>
          <a:ln w="57150">
            <a:solidFill>
              <a:srgbClr val="92D050"/>
            </a:solidFill>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3827872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313152-8790-420E-A16C-F49AE1B8B1FF}"/>
              </a:ext>
            </a:extLst>
          </p:cNvPr>
          <p:cNvSpPr>
            <a:spLocks noGrp="1"/>
          </p:cNvSpPr>
          <p:nvPr>
            <p:ph type="title"/>
          </p:nvPr>
        </p:nvSpPr>
        <p:spPr/>
        <p:txBody>
          <a:bodyPr/>
          <a:lstStyle/>
          <a:p>
            <a:r>
              <a:rPr lang="en-GB" dirty="0"/>
              <a:t>Shared Performance Storytelling</a:t>
            </a:r>
          </a:p>
        </p:txBody>
      </p:sp>
      <p:grpSp>
        <p:nvGrpSpPr>
          <p:cNvPr id="36" name="Group 35">
            <a:extLst>
              <a:ext uri="{FF2B5EF4-FFF2-40B4-BE49-F238E27FC236}">
                <a16:creationId xmlns:a16="http://schemas.microsoft.com/office/drawing/2014/main" xmlns="" id="{61E25CC7-BE5A-4E38-944E-43C9FFB8C5AA}"/>
              </a:ext>
            </a:extLst>
          </p:cNvPr>
          <p:cNvGrpSpPr/>
          <p:nvPr/>
        </p:nvGrpSpPr>
        <p:grpSpPr>
          <a:xfrm rot="14253384">
            <a:off x="5866275" y="4211512"/>
            <a:ext cx="965104" cy="904245"/>
            <a:chOff x="4157218" y="1285859"/>
            <a:chExt cx="1315963" cy="1183448"/>
          </a:xfrm>
          <a:solidFill>
            <a:srgbClr val="8064A2">
              <a:lumMod val="75000"/>
            </a:srgbClr>
          </a:solidFill>
        </p:grpSpPr>
        <p:sp>
          <p:nvSpPr>
            <p:cNvPr id="54" name="Rectangle: Rounded Corners 53">
              <a:extLst>
                <a:ext uri="{FF2B5EF4-FFF2-40B4-BE49-F238E27FC236}">
                  <a16:creationId xmlns:a16="http://schemas.microsoft.com/office/drawing/2014/main" xmlns="" id="{0FA73D14-B6BB-4EDC-99DC-3264495B68B7}"/>
                </a:ext>
              </a:extLst>
            </p:cNvPr>
            <p:cNvSpPr/>
            <p:nvPr/>
          </p:nvSpPr>
          <p:spPr>
            <a:xfrm>
              <a:off x="4328699" y="1545480"/>
              <a:ext cx="489512" cy="923827"/>
            </a:xfrm>
            <a:prstGeom prst="roundRect">
              <a:avLst>
                <a:gd name="adj" fmla="val 37720"/>
              </a:avLst>
            </a:prstGeom>
            <a:grp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5" name="Rectangle: Rounded Corners 54">
              <a:extLst>
                <a:ext uri="{FF2B5EF4-FFF2-40B4-BE49-F238E27FC236}">
                  <a16:creationId xmlns:a16="http://schemas.microsoft.com/office/drawing/2014/main" xmlns="" id="{D70F157B-0FBD-4BD8-A825-44F05E2C7CBF}"/>
                </a:ext>
              </a:extLst>
            </p:cNvPr>
            <p:cNvSpPr/>
            <p:nvPr/>
          </p:nvSpPr>
          <p:spPr>
            <a:xfrm>
              <a:off x="4773656" y="1545480"/>
              <a:ext cx="489512" cy="923827"/>
            </a:xfrm>
            <a:prstGeom prst="roundRect">
              <a:avLst>
                <a:gd name="adj" fmla="val 37720"/>
              </a:avLst>
            </a:prstGeom>
            <a:grp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6" name="Rectangle: Rounded Corners 55">
              <a:extLst>
                <a:ext uri="{FF2B5EF4-FFF2-40B4-BE49-F238E27FC236}">
                  <a16:creationId xmlns:a16="http://schemas.microsoft.com/office/drawing/2014/main" xmlns="" id="{A3AF7DC8-24F8-439F-8ECE-614BC39A0907}"/>
                </a:ext>
              </a:extLst>
            </p:cNvPr>
            <p:cNvSpPr/>
            <p:nvPr/>
          </p:nvSpPr>
          <p:spPr>
            <a:xfrm rot="5400000">
              <a:off x="4442558" y="1000519"/>
              <a:ext cx="745283" cy="1315963"/>
            </a:xfrm>
            <a:prstGeom prst="roundRect">
              <a:avLst>
                <a:gd name="adj" fmla="val 37720"/>
              </a:avLst>
            </a:prstGeom>
            <a:grp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37" name="Group 36">
            <a:extLst>
              <a:ext uri="{FF2B5EF4-FFF2-40B4-BE49-F238E27FC236}">
                <a16:creationId xmlns:a16="http://schemas.microsoft.com/office/drawing/2014/main" xmlns="" id="{BEFFA590-432E-4C3E-8787-923B34A90170}"/>
              </a:ext>
            </a:extLst>
          </p:cNvPr>
          <p:cNvGrpSpPr/>
          <p:nvPr/>
        </p:nvGrpSpPr>
        <p:grpSpPr>
          <a:xfrm rot="7628224">
            <a:off x="7666491" y="4306638"/>
            <a:ext cx="965104" cy="904245"/>
            <a:chOff x="4157218" y="1285859"/>
            <a:chExt cx="1315963" cy="1183448"/>
          </a:xfrm>
          <a:solidFill>
            <a:srgbClr val="F79646">
              <a:lumMod val="60000"/>
              <a:lumOff val="40000"/>
            </a:srgbClr>
          </a:solidFill>
        </p:grpSpPr>
        <p:sp>
          <p:nvSpPr>
            <p:cNvPr id="51" name="Rectangle: Rounded Corners 50">
              <a:extLst>
                <a:ext uri="{FF2B5EF4-FFF2-40B4-BE49-F238E27FC236}">
                  <a16:creationId xmlns:a16="http://schemas.microsoft.com/office/drawing/2014/main" xmlns="" id="{EA2540AE-188B-430E-8676-7C9B3CB02EFA}"/>
                </a:ext>
              </a:extLst>
            </p:cNvPr>
            <p:cNvSpPr/>
            <p:nvPr/>
          </p:nvSpPr>
          <p:spPr>
            <a:xfrm>
              <a:off x="4328699" y="1545480"/>
              <a:ext cx="489512" cy="923827"/>
            </a:xfrm>
            <a:prstGeom prst="roundRect">
              <a:avLst>
                <a:gd name="adj" fmla="val 37720"/>
              </a:avLst>
            </a:prstGeom>
            <a:grpFill/>
            <a:ln w="25400" cap="flat" cmpd="sng" algn="ctr">
              <a:solidFill>
                <a:srgbClr val="F79646">
                  <a:lumMod val="40000"/>
                  <a:lumOff val="6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2" name="Rectangle: Rounded Corners 51">
              <a:extLst>
                <a:ext uri="{FF2B5EF4-FFF2-40B4-BE49-F238E27FC236}">
                  <a16:creationId xmlns:a16="http://schemas.microsoft.com/office/drawing/2014/main" xmlns="" id="{A4C51165-C372-4E7C-95D2-E036C2A46526}"/>
                </a:ext>
              </a:extLst>
            </p:cNvPr>
            <p:cNvSpPr/>
            <p:nvPr/>
          </p:nvSpPr>
          <p:spPr>
            <a:xfrm>
              <a:off x="4773656" y="1545480"/>
              <a:ext cx="489512" cy="923827"/>
            </a:xfrm>
            <a:prstGeom prst="roundRect">
              <a:avLst>
                <a:gd name="adj" fmla="val 37720"/>
              </a:avLst>
            </a:prstGeom>
            <a:grpFill/>
            <a:ln w="25400" cap="flat" cmpd="sng" algn="ctr">
              <a:solidFill>
                <a:srgbClr val="F79646">
                  <a:lumMod val="40000"/>
                  <a:lumOff val="6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3" name="Rectangle: Rounded Corners 52">
              <a:extLst>
                <a:ext uri="{FF2B5EF4-FFF2-40B4-BE49-F238E27FC236}">
                  <a16:creationId xmlns:a16="http://schemas.microsoft.com/office/drawing/2014/main" xmlns="" id="{EA804D94-43F9-43FD-9164-09451B1AA785}"/>
                </a:ext>
              </a:extLst>
            </p:cNvPr>
            <p:cNvSpPr/>
            <p:nvPr/>
          </p:nvSpPr>
          <p:spPr>
            <a:xfrm rot="5400000">
              <a:off x="4442558" y="1000519"/>
              <a:ext cx="745283" cy="1315963"/>
            </a:xfrm>
            <a:prstGeom prst="roundRect">
              <a:avLst>
                <a:gd name="adj" fmla="val 37720"/>
              </a:avLst>
            </a:prstGeom>
            <a:grpFill/>
            <a:ln w="25400" cap="flat" cmpd="sng" algn="ctr">
              <a:solidFill>
                <a:srgbClr val="F79646">
                  <a:lumMod val="40000"/>
                  <a:lumOff val="6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39" name="Group 38">
            <a:extLst>
              <a:ext uri="{FF2B5EF4-FFF2-40B4-BE49-F238E27FC236}">
                <a16:creationId xmlns:a16="http://schemas.microsoft.com/office/drawing/2014/main" xmlns="" id="{401002B6-0D6D-4225-A6F1-215BF392BD0F}"/>
              </a:ext>
            </a:extLst>
          </p:cNvPr>
          <p:cNvGrpSpPr/>
          <p:nvPr/>
        </p:nvGrpSpPr>
        <p:grpSpPr>
          <a:xfrm rot="10800000">
            <a:off x="6748859" y="4927975"/>
            <a:ext cx="1005497" cy="867920"/>
            <a:chOff x="4157218" y="1285859"/>
            <a:chExt cx="1315963" cy="1183448"/>
          </a:xfrm>
          <a:solidFill>
            <a:srgbClr val="8064A2">
              <a:lumMod val="60000"/>
              <a:lumOff val="40000"/>
            </a:srgbClr>
          </a:solidFill>
        </p:grpSpPr>
        <p:sp>
          <p:nvSpPr>
            <p:cNvPr id="45" name="Rectangle: Rounded Corners 44">
              <a:extLst>
                <a:ext uri="{FF2B5EF4-FFF2-40B4-BE49-F238E27FC236}">
                  <a16:creationId xmlns:a16="http://schemas.microsoft.com/office/drawing/2014/main" xmlns="" id="{B7825F2C-63A4-4CC5-80FA-E032891C2E4C}"/>
                </a:ext>
              </a:extLst>
            </p:cNvPr>
            <p:cNvSpPr/>
            <p:nvPr/>
          </p:nvSpPr>
          <p:spPr>
            <a:xfrm>
              <a:off x="4328699" y="1545480"/>
              <a:ext cx="489512" cy="923827"/>
            </a:xfrm>
            <a:prstGeom prst="roundRect">
              <a:avLst>
                <a:gd name="adj" fmla="val 37720"/>
              </a:avLst>
            </a:prstGeom>
            <a:grp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6" name="Rectangle: Rounded Corners 45">
              <a:extLst>
                <a:ext uri="{FF2B5EF4-FFF2-40B4-BE49-F238E27FC236}">
                  <a16:creationId xmlns:a16="http://schemas.microsoft.com/office/drawing/2014/main" xmlns="" id="{8FA7A89A-1ACE-4ED2-95E8-41FF773CA220}"/>
                </a:ext>
              </a:extLst>
            </p:cNvPr>
            <p:cNvSpPr/>
            <p:nvPr/>
          </p:nvSpPr>
          <p:spPr>
            <a:xfrm>
              <a:off x="4773656" y="1545480"/>
              <a:ext cx="489512" cy="923827"/>
            </a:xfrm>
            <a:prstGeom prst="roundRect">
              <a:avLst>
                <a:gd name="adj" fmla="val 37720"/>
              </a:avLst>
            </a:prstGeom>
            <a:grp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7" name="Rectangle: Rounded Corners 46">
              <a:extLst>
                <a:ext uri="{FF2B5EF4-FFF2-40B4-BE49-F238E27FC236}">
                  <a16:creationId xmlns:a16="http://schemas.microsoft.com/office/drawing/2014/main" xmlns="" id="{8D9EA71C-B786-4B1D-8B89-ED3E3CEDDF48}"/>
                </a:ext>
              </a:extLst>
            </p:cNvPr>
            <p:cNvSpPr/>
            <p:nvPr/>
          </p:nvSpPr>
          <p:spPr>
            <a:xfrm rot="5400000">
              <a:off x="4442558" y="1000519"/>
              <a:ext cx="745283" cy="1315963"/>
            </a:xfrm>
            <a:prstGeom prst="roundRect">
              <a:avLst>
                <a:gd name="adj" fmla="val 37720"/>
              </a:avLst>
            </a:prstGeom>
            <a:grp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60" name="Group 59">
            <a:extLst>
              <a:ext uri="{FF2B5EF4-FFF2-40B4-BE49-F238E27FC236}">
                <a16:creationId xmlns:a16="http://schemas.microsoft.com/office/drawing/2014/main" xmlns="" id="{2181634A-77B4-4589-8B8A-389D401C282B}"/>
              </a:ext>
            </a:extLst>
          </p:cNvPr>
          <p:cNvGrpSpPr/>
          <p:nvPr/>
        </p:nvGrpSpPr>
        <p:grpSpPr>
          <a:xfrm rot="20325813">
            <a:off x="7129628" y="2684541"/>
            <a:ext cx="1071367" cy="983170"/>
            <a:chOff x="7344891" y="3046848"/>
            <a:chExt cx="1071367" cy="983170"/>
          </a:xfrm>
        </p:grpSpPr>
        <p:grpSp>
          <p:nvGrpSpPr>
            <p:cNvPr id="38" name="Group 37">
              <a:extLst>
                <a:ext uri="{FF2B5EF4-FFF2-40B4-BE49-F238E27FC236}">
                  <a16:creationId xmlns:a16="http://schemas.microsoft.com/office/drawing/2014/main" xmlns="" id="{EB401898-625B-42BA-90EA-9C48FCBE93A5}"/>
                </a:ext>
              </a:extLst>
            </p:cNvPr>
            <p:cNvGrpSpPr/>
            <p:nvPr/>
          </p:nvGrpSpPr>
          <p:grpSpPr>
            <a:xfrm rot="2501716">
              <a:off x="7344891" y="3162098"/>
              <a:ext cx="1005497" cy="867920"/>
              <a:chOff x="4157218" y="1285859"/>
              <a:chExt cx="1315963" cy="1183448"/>
            </a:xfrm>
            <a:solidFill>
              <a:srgbClr val="4F81BD">
                <a:lumMod val="40000"/>
                <a:lumOff val="60000"/>
              </a:srgbClr>
            </a:solidFill>
          </p:grpSpPr>
          <p:sp>
            <p:nvSpPr>
              <p:cNvPr id="48" name="Rectangle: Rounded Corners 47">
                <a:extLst>
                  <a:ext uri="{FF2B5EF4-FFF2-40B4-BE49-F238E27FC236}">
                    <a16:creationId xmlns:a16="http://schemas.microsoft.com/office/drawing/2014/main" xmlns="" id="{69900612-56E8-4D8A-9708-F07777BAC1C8}"/>
                  </a:ext>
                </a:extLst>
              </p:cNvPr>
              <p:cNvSpPr/>
              <p:nvPr/>
            </p:nvSpPr>
            <p:spPr>
              <a:xfrm>
                <a:off x="4328699" y="1545480"/>
                <a:ext cx="489512" cy="923827"/>
              </a:xfrm>
              <a:prstGeom prst="roundRect">
                <a:avLst>
                  <a:gd name="adj" fmla="val 37720"/>
                </a:avLst>
              </a:prstGeom>
              <a:grp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9" name="Rectangle: Rounded Corners 48">
                <a:extLst>
                  <a:ext uri="{FF2B5EF4-FFF2-40B4-BE49-F238E27FC236}">
                    <a16:creationId xmlns:a16="http://schemas.microsoft.com/office/drawing/2014/main" xmlns="" id="{820C02A9-7033-4253-8C09-660B914CACFC}"/>
                  </a:ext>
                </a:extLst>
              </p:cNvPr>
              <p:cNvSpPr/>
              <p:nvPr/>
            </p:nvSpPr>
            <p:spPr>
              <a:xfrm>
                <a:off x="4773656" y="1545480"/>
                <a:ext cx="489512" cy="923827"/>
              </a:xfrm>
              <a:prstGeom prst="roundRect">
                <a:avLst>
                  <a:gd name="adj" fmla="val 37720"/>
                </a:avLst>
              </a:prstGeom>
              <a:grp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0" name="Rectangle: Rounded Corners 49">
                <a:extLst>
                  <a:ext uri="{FF2B5EF4-FFF2-40B4-BE49-F238E27FC236}">
                    <a16:creationId xmlns:a16="http://schemas.microsoft.com/office/drawing/2014/main" xmlns="" id="{B22996DF-2268-4D09-885A-99D13AF7CBDB}"/>
                  </a:ext>
                </a:extLst>
              </p:cNvPr>
              <p:cNvSpPr/>
              <p:nvPr/>
            </p:nvSpPr>
            <p:spPr>
              <a:xfrm rot="5400000">
                <a:off x="4442558" y="1000519"/>
                <a:ext cx="745283" cy="1315963"/>
              </a:xfrm>
              <a:prstGeom prst="roundRect">
                <a:avLst>
                  <a:gd name="adj" fmla="val 37720"/>
                </a:avLst>
              </a:prstGeom>
              <a:grp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0" name="Teardrop 39">
              <a:extLst>
                <a:ext uri="{FF2B5EF4-FFF2-40B4-BE49-F238E27FC236}">
                  <a16:creationId xmlns:a16="http://schemas.microsoft.com/office/drawing/2014/main" xmlns="" id="{B023A611-0447-4DD2-9D21-DC7CE27A1D4C}"/>
                </a:ext>
              </a:extLst>
            </p:cNvPr>
            <p:cNvSpPr/>
            <p:nvPr/>
          </p:nvSpPr>
          <p:spPr>
            <a:xfrm rot="10833761">
              <a:off x="7704959" y="3046848"/>
              <a:ext cx="711299" cy="729490"/>
            </a:xfrm>
            <a:prstGeom prst="teardrop">
              <a:avLst/>
            </a:prstGeom>
            <a:solidFill>
              <a:srgbClr val="C0504D">
                <a:lumMod val="50000"/>
              </a:srgbClr>
            </a:solidFill>
            <a:ln w="25400" cap="flat" cmpd="sng" algn="ctr">
              <a:solidFill>
                <a:srgbClr val="4F81B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sp>
        <p:nvSpPr>
          <p:cNvPr id="41" name="Teardrop 40">
            <a:extLst>
              <a:ext uri="{FF2B5EF4-FFF2-40B4-BE49-F238E27FC236}">
                <a16:creationId xmlns:a16="http://schemas.microsoft.com/office/drawing/2014/main" xmlns="" id="{AF9751B5-CA39-417E-B2A0-D759599D5C46}"/>
              </a:ext>
            </a:extLst>
          </p:cNvPr>
          <p:cNvSpPr/>
          <p:nvPr/>
        </p:nvSpPr>
        <p:spPr>
          <a:xfrm rot="16788015">
            <a:off x="7977042" y="4489920"/>
            <a:ext cx="682725" cy="760022"/>
          </a:xfrm>
          <a:prstGeom prst="teardrop">
            <a:avLst/>
          </a:prstGeom>
          <a:solidFill>
            <a:srgbClr val="C0504D">
              <a:lumMod val="60000"/>
              <a:lumOff val="40000"/>
            </a:srgbClr>
          </a:solidFill>
          <a:ln w="25400" cap="flat" cmpd="sng" algn="ctr">
            <a:solidFill>
              <a:srgbClr val="4F81B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sp>
        <p:nvSpPr>
          <p:cNvPr id="42" name="Teardrop 41">
            <a:extLst>
              <a:ext uri="{FF2B5EF4-FFF2-40B4-BE49-F238E27FC236}">
                <a16:creationId xmlns:a16="http://schemas.microsoft.com/office/drawing/2014/main" xmlns="" id="{8C817E34-40B4-423B-B9FA-67CA7325A86D}"/>
              </a:ext>
            </a:extLst>
          </p:cNvPr>
          <p:cNvSpPr/>
          <p:nvPr/>
        </p:nvSpPr>
        <p:spPr>
          <a:xfrm rot="18798991">
            <a:off x="6927686" y="5270291"/>
            <a:ext cx="709426" cy="760022"/>
          </a:xfrm>
          <a:prstGeom prst="teardrop">
            <a:avLst/>
          </a:prstGeom>
          <a:solidFill>
            <a:srgbClr val="C0504D">
              <a:lumMod val="40000"/>
              <a:lumOff val="60000"/>
            </a:srgbClr>
          </a:solidFill>
          <a:ln w="25400" cap="flat" cmpd="sng" algn="ctr">
            <a:solidFill>
              <a:srgbClr val="4F81B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sp>
        <p:nvSpPr>
          <p:cNvPr id="43" name="Teardrop 42">
            <a:extLst>
              <a:ext uri="{FF2B5EF4-FFF2-40B4-BE49-F238E27FC236}">
                <a16:creationId xmlns:a16="http://schemas.microsoft.com/office/drawing/2014/main" xmlns="" id="{58DC1CC6-DA54-4A4E-92CF-C5F0D95835E9}"/>
              </a:ext>
            </a:extLst>
          </p:cNvPr>
          <p:cNvSpPr/>
          <p:nvPr/>
        </p:nvSpPr>
        <p:spPr>
          <a:xfrm rot="974134">
            <a:off x="5759477" y="4402045"/>
            <a:ext cx="711299" cy="729490"/>
          </a:xfrm>
          <a:prstGeom prst="teardrop">
            <a:avLst/>
          </a:prstGeom>
          <a:solidFill>
            <a:srgbClr val="C0504D">
              <a:lumMod val="20000"/>
              <a:lumOff val="80000"/>
            </a:srgbClr>
          </a:solidFill>
          <a:ln w="25400" cap="flat" cmpd="sng" algn="ctr">
            <a:solidFill>
              <a:srgbClr val="4F81B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35" name="Group 34">
            <a:extLst>
              <a:ext uri="{FF2B5EF4-FFF2-40B4-BE49-F238E27FC236}">
                <a16:creationId xmlns:a16="http://schemas.microsoft.com/office/drawing/2014/main" xmlns="" id="{773301B9-CA7C-4C94-84DF-D172AC6D3613}"/>
              </a:ext>
            </a:extLst>
          </p:cNvPr>
          <p:cNvGrpSpPr/>
          <p:nvPr/>
        </p:nvGrpSpPr>
        <p:grpSpPr>
          <a:xfrm rot="20400063">
            <a:off x="6149597" y="2840020"/>
            <a:ext cx="1005497" cy="867920"/>
            <a:chOff x="4157218" y="1285859"/>
            <a:chExt cx="1315963" cy="1183448"/>
          </a:xfrm>
          <a:solidFill>
            <a:srgbClr val="FF99CC"/>
          </a:solidFill>
        </p:grpSpPr>
        <p:sp>
          <p:nvSpPr>
            <p:cNvPr id="57" name="Rectangle: Rounded Corners 56">
              <a:extLst>
                <a:ext uri="{FF2B5EF4-FFF2-40B4-BE49-F238E27FC236}">
                  <a16:creationId xmlns:a16="http://schemas.microsoft.com/office/drawing/2014/main" xmlns="" id="{E10E4F7B-2E7A-4339-BD1C-047DDE10C950}"/>
                </a:ext>
              </a:extLst>
            </p:cNvPr>
            <p:cNvSpPr/>
            <p:nvPr/>
          </p:nvSpPr>
          <p:spPr>
            <a:xfrm>
              <a:off x="4328699" y="1545480"/>
              <a:ext cx="489512" cy="923827"/>
            </a:xfrm>
            <a:prstGeom prst="roundRect">
              <a:avLst>
                <a:gd name="adj" fmla="val 37720"/>
              </a:avLst>
            </a:prstGeom>
            <a:grp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8" name="Rectangle: Rounded Corners 57">
              <a:extLst>
                <a:ext uri="{FF2B5EF4-FFF2-40B4-BE49-F238E27FC236}">
                  <a16:creationId xmlns:a16="http://schemas.microsoft.com/office/drawing/2014/main" xmlns="" id="{6578CD9E-C777-474F-B44E-1670731A3F61}"/>
                </a:ext>
              </a:extLst>
            </p:cNvPr>
            <p:cNvSpPr/>
            <p:nvPr/>
          </p:nvSpPr>
          <p:spPr>
            <a:xfrm>
              <a:off x="4773656" y="1545480"/>
              <a:ext cx="489512" cy="923827"/>
            </a:xfrm>
            <a:prstGeom prst="roundRect">
              <a:avLst>
                <a:gd name="adj" fmla="val 37720"/>
              </a:avLst>
            </a:prstGeom>
            <a:grp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9" name="Rectangle: Rounded Corners 58">
              <a:extLst>
                <a:ext uri="{FF2B5EF4-FFF2-40B4-BE49-F238E27FC236}">
                  <a16:creationId xmlns:a16="http://schemas.microsoft.com/office/drawing/2014/main" xmlns="" id="{46C5E8EE-02E9-4CFE-9B51-64E08530C577}"/>
                </a:ext>
              </a:extLst>
            </p:cNvPr>
            <p:cNvSpPr/>
            <p:nvPr/>
          </p:nvSpPr>
          <p:spPr>
            <a:xfrm rot="5400000">
              <a:off x="4442558" y="1000519"/>
              <a:ext cx="745283" cy="1315963"/>
            </a:xfrm>
            <a:prstGeom prst="roundRect">
              <a:avLst>
                <a:gd name="adj" fmla="val 37720"/>
              </a:avLst>
            </a:prstGeom>
            <a:grp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4" name="Teardrop 43">
            <a:extLst>
              <a:ext uri="{FF2B5EF4-FFF2-40B4-BE49-F238E27FC236}">
                <a16:creationId xmlns:a16="http://schemas.microsoft.com/office/drawing/2014/main" xmlns="" id="{955E8FC8-CC3C-410D-9E21-6B8B78FF34DA}"/>
              </a:ext>
            </a:extLst>
          </p:cNvPr>
          <p:cNvSpPr/>
          <p:nvPr/>
        </p:nvSpPr>
        <p:spPr>
          <a:xfrm rot="4333404">
            <a:off x="6239851" y="2538823"/>
            <a:ext cx="682725" cy="760022"/>
          </a:xfrm>
          <a:prstGeom prst="teardrop">
            <a:avLst/>
          </a:prstGeom>
          <a:solidFill>
            <a:srgbClr val="C0504D">
              <a:lumMod val="40000"/>
              <a:lumOff val="60000"/>
            </a:srgbClr>
          </a:solidFill>
          <a:ln w="25400" cap="flat" cmpd="sng" algn="ctr">
            <a:solidFill>
              <a:srgbClr val="4F81B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sp>
        <p:nvSpPr>
          <p:cNvPr id="62" name="Flowchart: Connector 61">
            <a:extLst>
              <a:ext uri="{FF2B5EF4-FFF2-40B4-BE49-F238E27FC236}">
                <a16:creationId xmlns:a16="http://schemas.microsoft.com/office/drawing/2014/main" xmlns="" id="{A6DBB4D9-9643-4DA9-B275-47D34D5E79C9}"/>
              </a:ext>
            </a:extLst>
          </p:cNvPr>
          <p:cNvSpPr/>
          <p:nvPr/>
        </p:nvSpPr>
        <p:spPr>
          <a:xfrm>
            <a:off x="5671682" y="2470992"/>
            <a:ext cx="3092403" cy="1455033"/>
          </a:xfrm>
          <a:prstGeom prst="flowChartConnector">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3" name="Straight Arrow Connector 62">
            <a:extLst>
              <a:ext uri="{FF2B5EF4-FFF2-40B4-BE49-F238E27FC236}">
                <a16:creationId xmlns:a16="http://schemas.microsoft.com/office/drawing/2014/main" xmlns="" id="{1BB3866B-17C8-49D6-9C7C-61BCE1DD1BA1}"/>
              </a:ext>
            </a:extLst>
          </p:cNvPr>
          <p:cNvCxnSpPr>
            <a:cxnSpLocks/>
          </p:cNvCxnSpPr>
          <p:nvPr/>
        </p:nvCxnSpPr>
        <p:spPr>
          <a:xfrm flipH="1">
            <a:off x="6706720" y="3749220"/>
            <a:ext cx="345734" cy="409758"/>
          </a:xfrm>
          <a:prstGeom prst="straightConnector1">
            <a:avLst/>
          </a:prstGeom>
          <a:ln w="38100">
            <a:solidFill>
              <a:srgbClr val="92D050"/>
            </a:solidFill>
            <a:tailEnd type="triangle"/>
          </a:ln>
        </p:spPr>
        <p:style>
          <a:lnRef idx="2">
            <a:schemeClr val="accent3"/>
          </a:lnRef>
          <a:fillRef idx="0">
            <a:schemeClr val="accent3"/>
          </a:fillRef>
          <a:effectRef idx="1">
            <a:schemeClr val="accent3"/>
          </a:effectRef>
          <a:fontRef idx="minor">
            <a:schemeClr val="tx1"/>
          </a:fontRef>
        </p:style>
      </p:cxnSp>
      <p:cxnSp>
        <p:nvCxnSpPr>
          <p:cNvPr id="65" name="Straight Arrow Connector 64">
            <a:extLst>
              <a:ext uri="{FF2B5EF4-FFF2-40B4-BE49-F238E27FC236}">
                <a16:creationId xmlns:a16="http://schemas.microsoft.com/office/drawing/2014/main" xmlns="" id="{4C8477FF-5D46-41B0-AE82-BB33B9AA9363}"/>
              </a:ext>
            </a:extLst>
          </p:cNvPr>
          <p:cNvCxnSpPr>
            <a:cxnSpLocks/>
            <a:stCxn id="62" idx="4"/>
          </p:cNvCxnSpPr>
          <p:nvPr/>
        </p:nvCxnSpPr>
        <p:spPr>
          <a:xfrm>
            <a:off x="7217884" y="3926025"/>
            <a:ext cx="9168" cy="811550"/>
          </a:xfrm>
          <a:prstGeom prst="straightConnector1">
            <a:avLst/>
          </a:prstGeom>
          <a:ln w="38100">
            <a:solidFill>
              <a:srgbClr val="92D050"/>
            </a:solidFill>
            <a:tailEnd type="triangle"/>
          </a:ln>
        </p:spPr>
        <p:style>
          <a:lnRef idx="2">
            <a:schemeClr val="accent3"/>
          </a:lnRef>
          <a:fillRef idx="0">
            <a:schemeClr val="accent3"/>
          </a:fillRef>
          <a:effectRef idx="1">
            <a:schemeClr val="accent3"/>
          </a:effectRef>
          <a:fontRef idx="minor">
            <a:schemeClr val="tx1"/>
          </a:fontRef>
        </p:style>
      </p:cxnSp>
      <p:cxnSp>
        <p:nvCxnSpPr>
          <p:cNvPr id="66" name="Straight Arrow Connector 65">
            <a:extLst>
              <a:ext uri="{FF2B5EF4-FFF2-40B4-BE49-F238E27FC236}">
                <a16:creationId xmlns:a16="http://schemas.microsoft.com/office/drawing/2014/main" xmlns="" id="{872EA00A-A43D-4806-AF3B-6A6F9D462D0C}"/>
              </a:ext>
            </a:extLst>
          </p:cNvPr>
          <p:cNvCxnSpPr>
            <a:cxnSpLocks/>
          </p:cNvCxnSpPr>
          <p:nvPr/>
        </p:nvCxnSpPr>
        <p:spPr>
          <a:xfrm>
            <a:off x="7415208" y="3734368"/>
            <a:ext cx="308964" cy="467003"/>
          </a:xfrm>
          <a:prstGeom prst="straightConnector1">
            <a:avLst/>
          </a:prstGeom>
          <a:ln w="38100">
            <a:solidFill>
              <a:srgbClr val="92D050"/>
            </a:solidFill>
            <a:tailEnd type="triangle"/>
          </a:ln>
        </p:spPr>
        <p:style>
          <a:lnRef idx="2">
            <a:schemeClr val="accent3"/>
          </a:lnRef>
          <a:fillRef idx="0">
            <a:schemeClr val="accent3"/>
          </a:fillRef>
          <a:effectRef idx="1">
            <a:schemeClr val="accent3"/>
          </a:effectRef>
          <a:fontRef idx="minor">
            <a:schemeClr val="tx1"/>
          </a:fontRef>
        </p:style>
      </p:cxnSp>
      <p:cxnSp>
        <p:nvCxnSpPr>
          <p:cNvPr id="67" name="Straight Arrow Connector 66">
            <a:extLst>
              <a:ext uri="{FF2B5EF4-FFF2-40B4-BE49-F238E27FC236}">
                <a16:creationId xmlns:a16="http://schemas.microsoft.com/office/drawing/2014/main" xmlns="" id="{4037B2C0-62A3-47A9-9459-403AC886085E}"/>
              </a:ext>
            </a:extLst>
          </p:cNvPr>
          <p:cNvCxnSpPr>
            <a:cxnSpLocks/>
          </p:cNvCxnSpPr>
          <p:nvPr/>
        </p:nvCxnSpPr>
        <p:spPr>
          <a:xfrm flipV="1">
            <a:off x="6685268" y="3951546"/>
            <a:ext cx="350341" cy="472026"/>
          </a:xfrm>
          <a:prstGeom prst="straightConnector1">
            <a:avLst/>
          </a:prstGeom>
          <a:ln w="57150">
            <a:solidFill>
              <a:srgbClr val="92D050"/>
            </a:solidFill>
            <a:prstDash val="sysDash"/>
            <a:tailEnd type="triangle"/>
          </a:ln>
        </p:spPr>
        <p:style>
          <a:lnRef idx="2">
            <a:schemeClr val="accent3"/>
          </a:lnRef>
          <a:fillRef idx="0">
            <a:schemeClr val="accent3"/>
          </a:fillRef>
          <a:effectRef idx="1">
            <a:schemeClr val="accent3"/>
          </a:effectRef>
          <a:fontRef idx="minor">
            <a:schemeClr val="tx1"/>
          </a:fontRef>
        </p:style>
      </p:cxnSp>
      <p:cxnSp>
        <p:nvCxnSpPr>
          <p:cNvPr id="68" name="Straight Arrow Connector 67">
            <a:extLst>
              <a:ext uri="{FF2B5EF4-FFF2-40B4-BE49-F238E27FC236}">
                <a16:creationId xmlns:a16="http://schemas.microsoft.com/office/drawing/2014/main" xmlns="" id="{328164A2-39BB-43DD-AB09-21899DB39073}"/>
              </a:ext>
            </a:extLst>
          </p:cNvPr>
          <p:cNvCxnSpPr>
            <a:cxnSpLocks/>
          </p:cNvCxnSpPr>
          <p:nvPr/>
        </p:nvCxnSpPr>
        <p:spPr>
          <a:xfrm flipH="1" flipV="1">
            <a:off x="7346888" y="3989471"/>
            <a:ext cx="38794" cy="706171"/>
          </a:xfrm>
          <a:prstGeom prst="straightConnector1">
            <a:avLst/>
          </a:prstGeom>
          <a:ln w="57150">
            <a:solidFill>
              <a:srgbClr val="92D050"/>
            </a:solidFill>
            <a:prstDash val="sysDash"/>
            <a:tailEnd type="triangle"/>
          </a:ln>
        </p:spPr>
        <p:style>
          <a:lnRef idx="2">
            <a:schemeClr val="accent3"/>
          </a:lnRef>
          <a:fillRef idx="0">
            <a:schemeClr val="accent3"/>
          </a:fillRef>
          <a:effectRef idx="1">
            <a:schemeClr val="accent3"/>
          </a:effectRef>
          <a:fontRef idx="minor">
            <a:schemeClr val="tx1"/>
          </a:fontRef>
        </p:style>
      </p:cxnSp>
      <p:cxnSp>
        <p:nvCxnSpPr>
          <p:cNvPr id="69" name="Straight Arrow Connector 68">
            <a:extLst>
              <a:ext uri="{FF2B5EF4-FFF2-40B4-BE49-F238E27FC236}">
                <a16:creationId xmlns:a16="http://schemas.microsoft.com/office/drawing/2014/main" xmlns="" id="{1712208F-D507-467A-9CC6-A21C46BE6CFA}"/>
              </a:ext>
            </a:extLst>
          </p:cNvPr>
          <p:cNvCxnSpPr>
            <a:cxnSpLocks/>
          </p:cNvCxnSpPr>
          <p:nvPr/>
        </p:nvCxnSpPr>
        <p:spPr>
          <a:xfrm flipH="1" flipV="1">
            <a:off x="7711210" y="3892016"/>
            <a:ext cx="319883" cy="411221"/>
          </a:xfrm>
          <a:prstGeom prst="straightConnector1">
            <a:avLst/>
          </a:prstGeom>
          <a:ln w="57150">
            <a:solidFill>
              <a:srgbClr val="92D050"/>
            </a:solidFill>
            <a:prstDash val="sysDash"/>
            <a:tailEnd type="triangle"/>
          </a:ln>
        </p:spPr>
        <p:style>
          <a:lnRef idx="2">
            <a:schemeClr val="accent3"/>
          </a:lnRef>
          <a:fillRef idx="0">
            <a:schemeClr val="accent3"/>
          </a:fillRef>
          <a:effectRef idx="1">
            <a:schemeClr val="accent3"/>
          </a:effectRef>
          <a:fontRef idx="minor">
            <a:schemeClr val="tx1"/>
          </a:fontRef>
        </p:style>
      </p:cxnSp>
      <p:sp>
        <p:nvSpPr>
          <p:cNvPr id="61" name="Content Placeholder 2">
            <a:extLst>
              <a:ext uri="{FF2B5EF4-FFF2-40B4-BE49-F238E27FC236}">
                <a16:creationId xmlns:a16="http://schemas.microsoft.com/office/drawing/2014/main" xmlns="" id="{361829C1-EBA4-412B-9AD4-2BB401252611}"/>
              </a:ext>
            </a:extLst>
          </p:cNvPr>
          <p:cNvSpPr txBox="1">
            <a:spLocks/>
          </p:cNvSpPr>
          <p:nvPr/>
        </p:nvSpPr>
        <p:spPr>
          <a:xfrm>
            <a:off x="784486" y="3044321"/>
            <a:ext cx="4062320" cy="308665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GB" sz="3200" dirty="0"/>
              <a:t>Sense shaping by tellers</a:t>
            </a:r>
          </a:p>
          <a:p>
            <a:r>
              <a:rPr lang="en-GB" sz="3200" dirty="0"/>
              <a:t>Sense making by audience</a:t>
            </a:r>
          </a:p>
          <a:p>
            <a:r>
              <a:rPr lang="en-GB" sz="3200" dirty="0"/>
              <a:t>Performance oriented</a:t>
            </a:r>
          </a:p>
          <a:p>
            <a:r>
              <a:rPr lang="en-GB" sz="3200" dirty="0"/>
              <a:t>Co-construction </a:t>
            </a:r>
          </a:p>
        </p:txBody>
      </p:sp>
    </p:spTree>
    <p:extLst>
      <p:ext uri="{BB962C8B-B14F-4D97-AF65-F5344CB8AC3E}">
        <p14:creationId xmlns:p14="http://schemas.microsoft.com/office/powerpoint/2010/main" val="390149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4D496B-2461-4C88-98A8-47730F75C8A7}"/>
              </a:ext>
            </a:extLst>
          </p:cNvPr>
          <p:cNvSpPr>
            <a:spLocks noGrp="1"/>
          </p:cNvSpPr>
          <p:nvPr>
            <p:ph type="title"/>
          </p:nvPr>
        </p:nvSpPr>
        <p:spPr/>
        <p:txBody>
          <a:bodyPr/>
          <a:lstStyle/>
          <a:p>
            <a:r>
              <a:rPr lang="en-GB" dirty="0"/>
              <a:t>Cultural Engagement</a:t>
            </a:r>
          </a:p>
        </p:txBody>
      </p:sp>
      <p:sp>
        <p:nvSpPr>
          <p:cNvPr id="5" name="Rectangle 4">
            <a:extLst>
              <a:ext uri="{FF2B5EF4-FFF2-40B4-BE49-F238E27FC236}">
                <a16:creationId xmlns:a16="http://schemas.microsoft.com/office/drawing/2014/main" xmlns="" id="{099C2EF0-C697-4A4E-9346-303B1AEACBEC}"/>
              </a:ext>
            </a:extLst>
          </p:cNvPr>
          <p:cNvSpPr/>
          <p:nvPr/>
        </p:nvSpPr>
        <p:spPr>
          <a:xfrm>
            <a:off x="7900814" y="4835164"/>
            <a:ext cx="1669047" cy="830997"/>
          </a:xfrm>
          <a:prstGeom prst="rect">
            <a:avLst/>
          </a:prstGeom>
          <a:noFill/>
        </p:spPr>
        <p:txBody>
          <a:bodyPr wrap="none" lIns="91440" tIns="45720" rIns="91440" bIns="45720">
            <a:spAutoFit/>
          </a:bodyPr>
          <a:lstStyle/>
          <a:p>
            <a:pPr algn="r"/>
            <a:r>
              <a:rPr lang="en-US" sz="2400" b="0" cap="none" spc="0" dirty="0">
                <a:ln w="0"/>
                <a:solidFill>
                  <a:schemeClr val="tx1"/>
                </a:solidFill>
              </a:rPr>
              <a:t>cultural</a:t>
            </a:r>
            <a:br>
              <a:rPr lang="en-US" sz="2400" b="0" cap="none" spc="0" dirty="0">
                <a:ln w="0"/>
                <a:solidFill>
                  <a:schemeClr val="tx1"/>
                </a:solidFill>
              </a:rPr>
            </a:br>
            <a:r>
              <a:rPr lang="en-US" sz="2400" b="0" cap="none" spc="0" dirty="0">
                <a:ln w="0"/>
                <a:solidFill>
                  <a:schemeClr val="tx1"/>
                </a:solidFill>
              </a:rPr>
              <a:t>engagement</a:t>
            </a:r>
          </a:p>
        </p:txBody>
      </p:sp>
      <p:sp>
        <p:nvSpPr>
          <p:cNvPr id="6" name="Rectangle 5">
            <a:extLst>
              <a:ext uri="{FF2B5EF4-FFF2-40B4-BE49-F238E27FC236}">
                <a16:creationId xmlns:a16="http://schemas.microsoft.com/office/drawing/2014/main" xmlns="" id="{79CA7B22-C5C7-4767-AAEC-40E4E8B1BCFB}"/>
              </a:ext>
            </a:extLst>
          </p:cNvPr>
          <p:cNvSpPr/>
          <p:nvPr/>
        </p:nvSpPr>
        <p:spPr>
          <a:xfrm>
            <a:off x="7900813" y="3748981"/>
            <a:ext cx="1669048" cy="830997"/>
          </a:xfrm>
          <a:prstGeom prst="rect">
            <a:avLst/>
          </a:prstGeom>
          <a:noFill/>
        </p:spPr>
        <p:txBody>
          <a:bodyPr wrap="none" lIns="91440" tIns="45720" rIns="91440" bIns="45720">
            <a:spAutoFit/>
          </a:bodyPr>
          <a:lstStyle/>
          <a:p>
            <a:pPr algn="r"/>
            <a:r>
              <a:rPr lang="en-US" sz="2400" b="0" cap="none" spc="0" dirty="0">
                <a:ln w="0"/>
                <a:solidFill>
                  <a:schemeClr val="tx1"/>
                </a:solidFill>
              </a:rPr>
              <a:t>social</a:t>
            </a:r>
            <a:br>
              <a:rPr lang="en-US" sz="2400" b="0" cap="none" spc="0" dirty="0">
                <a:ln w="0"/>
                <a:solidFill>
                  <a:schemeClr val="tx1"/>
                </a:solidFill>
              </a:rPr>
            </a:br>
            <a:r>
              <a:rPr lang="en-US" sz="2400" b="0" cap="none" spc="0" dirty="0">
                <a:ln w="0"/>
                <a:solidFill>
                  <a:schemeClr val="tx1"/>
                </a:solidFill>
              </a:rPr>
              <a:t>engagement</a:t>
            </a:r>
          </a:p>
        </p:txBody>
      </p:sp>
      <p:sp>
        <p:nvSpPr>
          <p:cNvPr id="7" name="Rectangle 6">
            <a:extLst>
              <a:ext uri="{FF2B5EF4-FFF2-40B4-BE49-F238E27FC236}">
                <a16:creationId xmlns:a16="http://schemas.microsoft.com/office/drawing/2014/main" xmlns="" id="{C65E49BC-560D-447A-B0D9-D16A3366F834}"/>
              </a:ext>
            </a:extLst>
          </p:cNvPr>
          <p:cNvSpPr/>
          <p:nvPr/>
        </p:nvSpPr>
        <p:spPr>
          <a:xfrm>
            <a:off x="7900813" y="2693520"/>
            <a:ext cx="1619354" cy="830997"/>
          </a:xfrm>
          <a:prstGeom prst="rect">
            <a:avLst/>
          </a:prstGeom>
          <a:noFill/>
        </p:spPr>
        <p:txBody>
          <a:bodyPr wrap="none" lIns="91440" tIns="45720" rIns="91440" bIns="45720">
            <a:spAutoFit/>
          </a:bodyPr>
          <a:lstStyle/>
          <a:p>
            <a:pPr algn="r"/>
            <a:r>
              <a:rPr lang="en-US" sz="2400" b="0" cap="none" spc="0" dirty="0">
                <a:ln w="0"/>
                <a:solidFill>
                  <a:schemeClr val="tx1"/>
                </a:solidFill>
              </a:rPr>
              <a:t>oracy </a:t>
            </a:r>
            <a:br>
              <a:rPr lang="en-US" sz="2400" b="0" cap="none" spc="0" dirty="0">
                <a:ln w="0"/>
                <a:solidFill>
                  <a:schemeClr val="tx1"/>
                </a:solidFill>
              </a:rPr>
            </a:br>
            <a:r>
              <a:rPr lang="en-US" sz="2400" b="0" cap="none" spc="0" dirty="0">
                <a:ln w="0"/>
                <a:solidFill>
                  <a:schemeClr val="tx1"/>
                </a:solidFill>
              </a:rPr>
              <a:t>and literacy</a:t>
            </a:r>
          </a:p>
        </p:txBody>
      </p:sp>
      <p:sp>
        <p:nvSpPr>
          <p:cNvPr id="8" name="Rectangle 7">
            <a:extLst>
              <a:ext uri="{FF2B5EF4-FFF2-40B4-BE49-F238E27FC236}">
                <a16:creationId xmlns:a16="http://schemas.microsoft.com/office/drawing/2014/main" xmlns="" id="{C46C655D-E171-49E2-9410-9A80559FEEF0}"/>
              </a:ext>
            </a:extLst>
          </p:cNvPr>
          <p:cNvSpPr/>
          <p:nvPr/>
        </p:nvSpPr>
        <p:spPr>
          <a:xfrm>
            <a:off x="8428201" y="5766449"/>
            <a:ext cx="1091966" cy="830997"/>
          </a:xfrm>
          <a:prstGeom prst="rect">
            <a:avLst/>
          </a:prstGeom>
          <a:noFill/>
        </p:spPr>
        <p:txBody>
          <a:bodyPr wrap="none" lIns="91440" tIns="45720" rIns="91440" bIns="45720">
            <a:spAutoFit/>
          </a:bodyPr>
          <a:lstStyle/>
          <a:p>
            <a:pPr algn="r"/>
            <a:r>
              <a:rPr lang="en-US" sz="2400" b="0" cap="none" spc="0" dirty="0">
                <a:ln w="0"/>
                <a:solidFill>
                  <a:schemeClr val="tx1"/>
                </a:solidFill>
              </a:rPr>
              <a:t>critical</a:t>
            </a:r>
            <a:br>
              <a:rPr lang="en-US" sz="2400" b="0" cap="none" spc="0" dirty="0">
                <a:ln w="0"/>
                <a:solidFill>
                  <a:schemeClr val="tx1"/>
                </a:solidFill>
              </a:rPr>
            </a:br>
            <a:r>
              <a:rPr lang="en-US" sz="2400" b="0" cap="none" spc="0" dirty="0">
                <a:ln w="0"/>
                <a:solidFill>
                  <a:schemeClr val="tx1"/>
                </a:solidFill>
              </a:rPr>
              <a:t>literacy</a:t>
            </a:r>
          </a:p>
        </p:txBody>
      </p:sp>
      <p:sp>
        <p:nvSpPr>
          <p:cNvPr id="9" name="Rectangle 8">
            <a:extLst>
              <a:ext uri="{FF2B5EF4-FFF2-40B4-BE49-F238E27FC236}">
                <a16:creationId xmlns:a16="http://schemas.microsoft.com/office/drawing/2014/main" xmlns="" id="{E3F60CA2-1954-42DF-8F1D-4070378EC5F4}"/>
              </a:ext>
            </a:extLst>
          </p:cNvPr>
          <p:cNvSpPr/>
          <p:nvPr/>
        </p:nvSpPr>
        <p:spPr>
          <a:xfrm>
            <a:off x="195488" y="4002261"/>
            <a:ext cx="1601272" cy="1200329"/>
          </a:xfrm>
          <a:prstGeom prst="rect">
            <a:avLst/>
          </a:prstGeom>
          <a:noFill/>
        </p:spPr>
        <p:txBody>
          <a:bodyPr wrap="none" lIns="91440" tIns="45720" rIns="91440" bIns="45720">
            <a:spAutoFit/>
          </a:bodyPr>
          <a:lstStyle/>
          <a:p>
            <a:pPr algn="ctr"/>
            <a:r>
              <a:rPr lang="en-US" sz="2400" b="0" cap="none" spc="0" dirty="0">
                <a:ln w="0"/>
                <a:solidFill>
                  <a:schemeClr val="tx1"/>
                </a:solidFill>
              </a:rPr>
              <a:t>storytelling</a:t>
            </a:r>
            <a:br>
              <a:rPr lang="en-US" sz="2400" b="0" cap="none" spc="0" dirty="0">
                <a:ln w="0"/>
                <a:solidFill>
                  <a:schemeClr val="tx1"/>
                </a:solidFill>
              </a:rPr>
            </a:br>
            <a:r>
              <a:rPr lang="en-US" sz="2400" b="0" cap="none" spc="0" dirty="0">
                <a:ln w="0"/>
                <a:solidFill>
                  <a:schemeClr val="tx1"/>
                </a:solidFill>
              </a:rPr>
              <a:t>and</a:t>
            </a:r>
            <a:br>
              <a:rPr lang="en-US" sz="2400" b="0" cap="none" spc="0" dirty="0">
                <a:ln w="0"/>
                <a:solidFill>
                  <a:schemeClr val="tx1"/>
                </a:solidFill>
              </a:rPr>
            </a:br>
            <a:r>
              <a:rPr lang="en-US" sz="2400" b="0" cap="none" spc="0" dirty="0">
                <a:ln w="0"/>
                <a:solidFill>
                  <a:schemeClr val="tx1"/>
                </a:solidFill>
              </a:rPr>
              <a:t>literacy</a:t>
            </a:r>
          </a:p>
        </p:txBody>
      </p:sp>
      <p:pic>
        <p:nvPicPr>
          <p:cNvPr id="10" name="Content Placeholder 9">
            <a:extLst>
              <a:ext uri="{FF2B5EF4-FFF2-40B4-BE49-F238E27FC236}">
                <a16:creationId xmlns:a16="http://schemas.microsoft.com/office/drawing/2014/main" xmlns="" id="{7C6EEFDB-B6DB-4415-B1AB-081B70070CDE}"/>
              </a:ext>
            </a:extLst>
          </p:cNvPr>
          <p:cNvPicPr>
            <a:picLocks noGrp="1" noChangeAspect="1"/>
          </p:cNvPicPr>
          <p:nvPr>
            <p:ph idx="1"/>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1736725" y="2935137"/>
            <a:ext cx="6432550" cy="3246810"/>
          </a:xfrm>
        </p:spPr>
      </p:pic>
    </p:spTree>
    <p:extLst>
      <p:ext uri="{BB962C8B-B14F-4D97-AF65-F5344CB8AC3E}">
        <p14:creationId xmlns:p14="http://schemas.microsoft.com/office/powerpoint/2010/main" val="3869404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058AAA-32C5-4495-97AE-C73B27FA3302}"/>
              </a:ext>
            </a:extLst>
          </p:cNvPr>
          <p:cNvSpPr>
            <a:spLocks noGrp="1"/>
          </p:cNvSpPr>
          <p:nvPr>
            <p:ph type="title"/>
          </p:nvPr>
        </p:nvSpPr>
        <p:spPr>
          <a:xfrm>
            <a:off x="1736716" y="613370"/>
            <a:ext cx="6432568" cy="820794"/>
          </a:xfrm>
        </p:spPr>
        <p:txBody>
          <a:bodyPr/>
          <a:lstStyle/>
          <a:p>
            <a:r>
              <a:rPr lang="en-GB" dirty="0"/>
              <a:t>Story and Culture</a:t>
            </a:r>
          </a:p>
        </p:txBody>
      </p:sp>
      <p:sp>
        <p:nvSpPr>
          <p:cNvPr id="3" name="Content Placeholder 2">
            <a:extLst>
              <a:ext uri="{FF2B5EF4-FFF2-40B4-BE49-F238E27FC236}">
                <a16:creationId xmlns:a16="http://schemas.microsoft.com/office/drawing/2014/main" xmlns="" id="{481A324F-6C7C-417F-BE99-ABCD4656DF4C}"/>
              </a:ext>
            </a:extLst>
          </p:cNvPr>
          <p:cNvSpPr>
            <a:spLocks noGrp="1"/>
          </p:cNvSpPr>
          <p:nvPr>
            <p:ph idx="1"/>
          </p:nvPr>
        </p:nvSpPr>
        <p:spPr>
          <a:xfrm>
            <a:off x="1501542" y="2407039"/>
            <a:ext cx="7161798" cy="3820506"/>
          </a:xfrm>
        </p:spPr>
        <p:txBody>
          <a:bodyPr>
            <a:normAutofit/>
          </a:bodyPr>
          <a:lstStyle/>
          <a:p>
            <a:pPr marL="0" indent="0">
              <a:buNone/>
            </a:pPr>
            <a:r>
              <a:rPr lang="en-GB" sz="2400" dirty="0"/>
              <a:t>…our lives in culture are more aptly described in easily modifiable story form than in an inflexible true-or-false logic of derivation from first principles. Stories, indeed, provide the most generative and the most preservative medium for both making the strange familiar, and for doing the reverse. </a:t>
            </a:r>
          </a:p>
          <a:p>
            <a:pPr marL="0" indent="0" algn="r">
              <a:buNone/>
            </a:pPr>
            <a:r>
              <a:rPr lang="en-GB" sz="2400" dirty="0"/>
              <a:t>  Bruner,  (2007) p6</a:t>
            </a:r>
          </a:p>
          <a:p>
            <a:pPr marL="0" indent="0">
              <a:buNone/>
            </a:pPr>
            <a:endParaRPr lang="en-GB" sz="2400" dirty="0"/>
          </a:p>
        </p:txBody>
      </p:sp>
    </p:spTree>
    <p:extLst>
      <p:ext uri="{BB962C8B-B14F-4D97-AF65-F5344CB8AC3E}">
        <p14:creationId xmlns:p14="http://schemas.microsoft.com/office/powerpoint/2010/main" val="2825034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E5AC446D-E9DA-4EBD-B15E-FF646FF5E60E}"/>
              </a:ext>
            </a:extLst>
          </p:cNvPr>
          <p:cNvSpPr/>
          <p:nvPr/>
        </p:nvSpPr>
        <p:spPr>
          <a:xfrm>
            <a:off x="5141519" y="1339374"/>
            <a:ext cx="4633111" cy="5313510"/>
          </a:xfrm>
          <a:prstGeom prst="rect">
            <a:avLst/>
          </a:prstGeom>
          <a:solidFill>
            <a:srgbClr val="E5FF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xmlns="" id="{B8D344C7-E5D0-4DC9-96CB-72B3273A9915}"/>
              </a:ext>
            </a:extLst>
          </p:cNvPr>
          <p:cNvSpPr/>
          <p:nvPr/>
        </p:nvSpPr>
        <p:spPr>
          <a:xfrm>
            <a:off x="188539" y="1339374"/>
            <a:ext cx="4776019" cy="531351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xmlns="" id="{180DF5CA-5702-4B76-8DAF-B8C767A48417}"/>
              </a:ext>
            </a:extLst>
          </p:cNvPr>
          <p:cNvSpPr>
            <a:spLocks noGrp="1"/>
          </p:cNvSpPr>
          <p:nvPr>
            <p:ph type="title"/>
          </p:nvPr>
        </p:nvSpPr>
        <p:spPr>
          <a:xfrm>
            <a:off x="1513739" y="447635"/>
            <a:ext cx="6432568" cy="595353"/>
          </a:xfrm>
        </p:spPr>
        <p:txBody>
          <a:bodyPr>
            <a:normAutofit fontScale="90000"/>
          </a:bodyPr>
          <a:lstStyle/>
          <a:p>
            <a:r>
              <a:rPr lang="en-GB" dirty="0"/>
              <a:t>Story and Culture</a:t>
            </a:r>
          </a:p>
        </p:txBody>
      </p:sp>
      <p:sp>
        <p:nvSpPr>
          <p:cNvPr id="3" name="Content Placeholder 2">
            <a:extLst>
              <a:ext uri="{FF2B5EF4-FFF2-40B4-BE49-F238E27FC236}">
                <a16:creationId xmlns:a16="http://schemas.microsoft.com/office/drawing/2014/main" xmlns="" id="{5107FFBA-9F01-4270-B0BE-9E9E8A778FA0}"/>
              </a:ext>
            </a:extLst>
          </p:cNvPr>
          <p:cNvSpPr>
            <a:spLocks noGrp="1"/>
          </p:cNvSpPr>
          <p:nvPr>
            <p:ph idx="1"/>
          </p:nvPr>
        </p:nvSpPr>
        <p:spPr>
          <a:xfrm>
            <a:off x="238927" y="1537819"/>
            <a:ext cx="4633111" cy="4026732"/>
          </a:xfrm>
        </p:spPr>
        <p:txBody>
          <a:bodyPr>
            <a:noAutofit/>
          </a:bodyPr>
          <a:lstStyle/>
          <a:p>
            <a:pPr marL="0" indent="0">
              <a:buNone/>
            </a:pPr>
            <a:r>
              <a:rPr lang="en-GB" sz="2400" dirty="0">
                <a:solidFill>
                  <a:schemeClr val="tx2">
                    <a:lumMod val="50000"/>
                  </a:schemeClr>
                </a:solidFill>
              </a:rPr>
              <a:t>We more often tell stories to forewarn  than to instruct. And because of this, stories are a culture's coin and currency. For culture is, figuratively, the maker and enforcer of what is expected, but it also, paradoxically, compiles, even slyly treasures, transgressions. Its myths and its folktales, its dramas and its pageants memorialise both its norms and its notable violations of them. </a:t>
            </a:r>
          </a:p>
          <a:p>
            <a:pPr marL="0" indent="0" algn="r">
              <a:buNone/>
            </a:pPr>
            <a:r>
              <a:rPr lang="en-GB" sz="2400" dirty="0">
                <a:solidFill>
                  <a:schemeClr val="tx2">
                    <a:lumMod val="50000"/>
                  </a:schemeClr>
                </a:solidFill>
              </a:rPr>
              <a:t>Bruner (2002) p13</a:t>
            </a:r>
          </a:p>
          <a:p>
            <a:pPr marL="0" indent="0">
              <a:buNone/>
            </a:pPr>
            <a:endParaRPr lang="en-GB" sz="2400" dirty="0">
              <a:solidFill>
                <a:schemeClr val="tx2">
                  <a:lumMod val="50000"/>
                </a:schemeClr>
              </a:solidFill>
            </a:endParaRPr>
          </a:p>
        </p:txBody>
      </p:sp>
      <p:sp>
        <p:nvSpPr>
          <p:cNvPr id="4" name="Content Placeholder 2">
            <a:extLst>
              <a:ext uri="{FF2B5EF4-FFF2-40B4-BE49-F238E27FC236}">
                <a16:creationId xmlns:a16="http://schemas.microsoft.com/office/drawing/2014/main" xmlns="" id="{ADC834CF-66A0-4509-B3E7-1AE780D6B971}"/>
              </a:ext>
            </a:extLst>
          </p:cNvPr>
          <p:cNvSpPr txBox="1">
            <a:spLocks/>
          </p:cNvSpPr>
          <p:nvPr/>
        </p:nvSpPr>
        <p:spPr>
          <a:xfrm>
            <a:off x="5291138" y="1647357"/>
            <a:ext cx="4333875" cy="402673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en-GB" sz="2400" dirty="0">
                <a:solidFill>
                  <a:schemeClr val="tx2">
                    <a:lumMod val="50000"/>
                  </a:schemeClr>
                </a:solidFill>
              </a:rPr>
              <a:t>If we are to understand the relation of storytelling to literacy, we must see the value and nature of narrative as a means by which human beings, everywhere, represent and structure their world.  We not only thrive on stories; we also survive by telling and retelling them, as history, discovery and invention. </a:t>
            </a:r>
          </a:p>
          <a:p>
            <a:pPr marL="0" indent="0">
              <a:buNone/>
            </a:pPr>
            <a:r>
              <a:rPr lang="en-GB" sz="2400" dirty="0">
                <a:solidFill>
                  <a:schemeClr val="tx2">
                    <a:lumMod val="50000"/>
                  </a:schemeClr>
                </a:solidFill>
              </a:rPr>
              <a:t> </a:t>
            </a:r>
          </a:p>
          <a:p>
            <a:pPr marL="0" indent="0" algn="r">
              <a:buNone/>
            </a:pPr>
            <a:r>
              <a:rPr lang="en-GB" sz="2400" dirty="0">
                <a:solidFill>
                  <a:schemeClr val="tx2">
                    <a:lumMod val="50000"/>
                  </a:schemeClr>
                </a:solidFill>
              </a:rPr>
              <a:t>Meek (1991) p103</a:t>
            </a:r>
          </a:p>
          <a:p>
            <a:pPr marL="0" indent="0">
              <a:buNone/>
            </a:pPr>
            <a:endParaRPr lang="en-GB" sz="2400" dirty="0">
              <a:solidFill>
                <a:schemeClr val="tx2">
                  <a:lumMod val="50000"/>
                </a:schemeClr>
              </a:solidFill>
            </a:endParaRPr>
          </a:p>
        </p:txBody>
      </p:sp>
    </p:spTree>
    <p:extLst>
      <p:ext uri="{BB962C8B-B14F-4D97-AF65-F5344CB8AC3E}">
        <p14:creationId xmlns:p14="http://schemas.microsoft.com/office/powerpoint/2010/main" val="3779611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4D496B-2461-4C88-98A8-47730F75C8A7}"/>
              </a:ext>
            </a:extLst>
          </p:cNvPr>
          <p:cNvSpPr>
            <a:spLocks noGrp="1"/>
          </p:cNvSpPr>
          <p:nvPr>
            <p:ph type="title"/>
          </p:nvPr>
        </p:nvSpPr>
        <p:spPr/>
        <p:txBody>
          <a:bodyPr/>
          <a:lstStyle/>
          <a:p>
            <a:r>
              <a:rPr lang="en-GB" dirty="0"/>
              <a:t>Critical Literacy</a:t>
            </a:r>
          </a:p>
        </p:txBody>
      </p:sp>
      <p:sp>
        <p:nvSpPr>
          <p:cNvPr id="5" name="Rectangle 4">
            <a:extLst>
              <a:ext uri="{FF2B5EF4-FFF2-40B4-BE49-F238E27FC236}">
                <a16:creationId xmlns:a16="http://schemas.microsoft.com/office/drawing/2014/main" xmlns="" id="{099C2EF0-C697-4A4E-9346-303B1AEACBEC}"/>
              </a:ext>
            </a:extLst>
          </p:cNvPr>
          <p:cNvSpPr/>
          <p:nvPr/>
        </p:nvSpPr>
        <p:spPr>
          <a:xfrm>
            <a:off x="7900814" y="4835164"/>
            <a:ext cx="1669047" cy="830997"/>
          </a:xfrm>
          <a:prstGeom prst="rect">
            <a:avLst/>
          </a:prstGeom>
          <a:noFill/>
        </p:spPr>
        <p:txBody>
          <a:bodyPr wrap="none" lIns="91440" tIns="45720" rIns="91440" bIns="45720">
            <a:spAutoFit/>
          </a:bodyPr>
          <a:lstStyle/>
          <a:p>
            <a:pPr algn="r"/>
            <a:r>
              <a:rPr lang="en-US" sz="2400" b="0" cap="none" spc="0" dirty="0">
                <a:ln w="0"/>
                <a:solidFill>
                  <a:schemeClr val="tx1"/>
                </a:solidFill>
              </a:rPr>
              <a:t>cultural</a:t>
            </a:r>
            <a:br>
              <a:rPr lang="en-US" sz="2400" b="0" cap="none" spc="0" dirty="0">
                <a:ln w="0"/>
                <a:solidFill>
                  <a:schemeClr val="tx1"/>
                </a:solidFill>
              </a:rPr>
            </a:br>
            <a:r>
              <a:rPr lang="en-US" sz="2400" b="0" cap="none" spc="0" dirty="0">
                <a:ln w="0"/>
                <a:solidFill>
                  <a:schemeClr val="tx1"/>
                </a:solidFill>
              </a:rPr>
              <a:t>engagement</a:t>
            </a:r>
          </a:p>
        </p:txBody>
      </p:sp>
      <p:sp>
        <p:nvSpPr>
          <p:cNvPr id="6" name="Rectangle 5">
            <a:extLst>
              <a:ext uri="{FF2B5EF4-FFF2-40B4-BE49-F238E27FC236}">
                <a16:creationId xmlns:a16="http://schemas.microsoft.com/office/drawing/2014/main" xmlns="" id="{79CA7B22-C5C7-4767-AAEC-40E4E8B1BCFB}"/>
              </a:ext>
            </a:extLst>
          </p:cNvPr>
          <p:cNvSpPr/>
          <p:nvPr/>
        </p:nvSpPr>
        <p:spPr>
          <a:xfrm>
            <a:off x="7900813" y="3748981"/>
            <a:ext cx="1669048" cy="830997"/>
          </a:xfrm>
          <a:prstGeom prst="rect">
            <a:avLst/>
          </a:prstGeom>
          <a:noFill/>
        </p:spPr>
        <p:txBody>
          <a:bodyPr wrap="none" lIns="91440" tIns="45720" rIns="91440" bIns="45720">
            <a:spAutoFit/>
          </a:bodyPr>
          <a:lstStyle/>
          <a:p>
            <a:pPr algn="r"/>
            <a:r>
              <a:rPr lang="en-US" sz="2400" b="0" cap="none" spc="0" dirty="0">
                <a:ln w="0"/>
                <a:solidFill>
                  <a:schemeClr val="tx1"/>
                </a:solidFill>
              </a:rPr>
              <a:t>social</a:t>
            </a:r>
            <a:br>
              <a:rPr lang="en-US" sz="2400" b="0" cap="none" spc="0" dirty="0">
                <a:ln w="0"/>
                <a:solidFill>
                  <a:schemeClr val="tx1"/>
                </a:solidFill>
              </a:rPr>
            </a:br>
            <a:r>
              <a:rPr lang="en-US" sz="2400" b="0" cap="none" spc="0" dirty="0">
                <a:ln w="0"/>
                <a:solidFill>
                  <a:schemeClr val="tx1"/>
                </a:solidFill>
              </a:rPr>
              <a:t>engagement</a:t>
            </a:r>
          </a:p>
        </p:txBody>
      </p:sp>
      <p:sp>
        <p:nvSpPr>
          <p:cNvPr id="7" name="Rectangle 6">
            <a:extLst>
              <a:ext uri="{FF2B5EF4-FFF2-40B4-BE49-F238E27FC236}">
                <a16:creationId xmlns:a16="http://schemas.microsoft.com/office/drawing/2014/main" xmlns="" id="{C65E49BC-560D-447A-B0D9-D16A3366F834}"/>
              </a:ext>
            </a:extLst>
          </p:cNvPr>
          <p:cNvSpPr/>
          <p:nvPr/>
        </p:nvSpPr>
        <p:spPr>
          <a:xfrm>
            <a:off x="7900813" y="2693520"/>
            <a:ext cx="1619354" cy="830997"/>
          </a:xfrm>
          <a:prstGeom prst="rect">
            <a:avLst/>
          </a:prstGeom>
          <a:noFill/>
        </p:spPr>
        <p:txBody>
          <a:bodyPr wrap="none" lIns="91440" tIns="45720" rIns="91440" bIns="45720">
            <a:spAutoFit/>
          </a:bodyPr>
          <a:lstStyle/>
          <a:p>
            <a:pPr algn="r"/>
            <a:r>
              <a:rPr lang="en-US" sz="2400" b="0" cap="none" spc="0" dirty="0">
                <a:ln w="0"/>
                <a:solidFill>
                  <a:schemeClr val="tx1"/>
                </a:solidFill>
              </a:rPr>
              <a:t>oracy </a:t>
            </a:r>
            <a:br>
              <a:rPr lang="en-US" sz="2400" b="0" cap="none" spc="0" dirty="0">
                <a:ln w="0"/>
                <a:solidFill>
                  <a:schemeClr val="tx1"/>
                </a:solidFill>
              </a:rPr>
            </a:br>
            <a:r>
              <a:rPr lang="en-US" sz="2400" b="0" cap="none" spc="0" dirty="0">
                <a:ln w="0"/>
                <a:solidFill>
                  <a:schemeClr val="tx1"/>
                </a:solidFill>
              </a:rPr>
              <a:t>and literacy</a:t>
            </a:r>
          </a:p>
        </p:txBody>
      </p:sp>
      <p:sp>
        <p:nvSpPr>
          <p:cNvPr id="8" name="Rectangle 7">
            <a:extLst>
              <a:ext uri="{FF2B5EF4-FFF2-40B4-BE49-F238E27FC236}">
                <a16:creationId xmlns:a16="http://schemas.microsoft.com/office/drawing/2014/main" xmlns="" id="{C46C655D-E171-49E2-9410-9A80559FEEF0}"/>
              </a:ext>
            </a:extLst>
          </p:cNvPr>
          <p:cNvSpPr/>
          <p:nvPr/>
        </p:nvSpPr>
        <p:spPr>
          <a:xfrm>
            <a:off x="8428201" y="5766449"/>
            <a:ext cx="1091966" cy="830997"/>
          </a:xfrm>
          <a:prstGeom prst="rect">
            <a:avLst/>
          </a:prstGeom>
          <a:noFill/>
        </p:spPr>
        <p:txBody>
          <a:bodyPr wrap="none" lIns="91440" tIns="45720" rIns="91440" bIns="45720">
            <a:spAutoFit/>
          </a:bodyPr>
          <a:lstStyle/>
          <a:p>
            <a:pPr algn="r"/>
            <a:r>
              <a:rPr lang="en-US" sz="2400" b="0" cap="none" spc="0" dirty="0">
                <a:ln w="0"/>
                <a:solidFill>
                  <a:schemeClr val="tx1"/>
                </a:solidFill>
              </a:rPr>
              <a:t>critical</a:t>
            </a:r>
            <a:br>
              <a:rPr lang="en-US" sz="2400" b="0" cap="none" spc="0" dirty="0">
                <a:ln w="0"/>
                <a:solidFill>
                  <a:schemeClr val="tx1"/>
                </a:solidFill>
              </a:rPr>
            </a:br>
            <a:r>
              <a:rPr lang="en-US" sz="2400" b="0" cap="none" spc="0" dirty="0">
                <a:ln w="0"/>
                <a:solidFill>
                  <a:schemeClr val="tx1"/>
                </a:solidFill>
              </a:rPr>
              <a:t>literacy</a:t>
            </a:r>
          </a:p>
        </p:txBody>
      </p:sp>
      <p:sp>
        <p:nvSpPr>
          <p:cNvPr id="9" name="Rectangle 8">
            <a:extLst>
              <a:ext uri="{FF2B5EF4-FFF2-40B4-BE49-F238E27FC236}">
                <a16:creationId xmlns:a16="http://schemas.microsoft.com/office/drawing/2014/main" xmlns="" id="{E3F60CA2-1954-42DF-8F1D-4070378EC5F4}"/>
              </a:ext>
            </a:extLst>
          </p:cNvPr>
          <p:cNvSpPr/>
          <p:nvPr/>
        </p:nvSpPr>
        <p:spPr>
          <a:xfrm>
            <a:off x="195488" y="4002261"/>
            <a:ext cx="1601272" cy="1200329"/>
          </a:xfrm>
          <a:prstGeom prst="rect">
            <a:avLst/>
          </a:prstGeom>
          <a:noFill/>
        </p:spPr>
        <p:txBody>
          <a:bodyPr wrap="none" lIns="91440" tIns="45720" rIns="91440" bIns="45720">
            <a:spAutoFit/>
          </a:bodyPr>
          <a:lstStyle/>
          <a:p>
            <a:pPr algn="ctr"/>
            <a:r>
              <a:rPr lang="en-US" sz="2400" b="0" cap="none" spc="0" dirty="0">
                <a:ln w="0"/>
                <a:solidFill>
                  <a:schemeClr val="tx1"/>
                </a:solidFill>
              </a:rPr>
              <a:t>storytelling</a:t>
            </a:r>
            <a:br>
              <a:rPr lang="en-US" sz="2400" b="0" cap="none" spc="0" dirty="0">
                <a:ln w="0"/>
                <a:solidFill>
                  <a:schemeClr val="tx1"/>
                </a:solidFill>
              </a:rPr>
            </a:br>
            <a:r>
              <a:rPr lang="en-US" sz="2400" b="0" cap="none" spc="0" dirty="0">
                <a:ln w="0"/>
                <a:solidFill>
                  <a:schemeClr val="tx1"/>
                </a:solidFill>
              </a:rPr>
              <a:t>and</a:t>
            </a:r>
            <a:br>
              <a:rPr lang="en-US" sz="2400" b="0" cap="none" spc="0" dirty="0">
                <a:ln w="0"/>
                <a:solidFill>
                  <a:schemeClr val="tx1"/>
                </a:solidFill>
              </a:rPr>
            </a:br>
            <a:r>
              <a:rPr lang="en-US" sz="2400" b="0" cap="none" spc="0" dirty="0">
                <a:ln w="0"/>
                <a:solidFill>
                  <a:schemeClr val="tx1"/>
                </a:solidFill>
              </a:rPr>
              <a:t>literacy</a:t>
            </a:r>
          </a:p>
        </p:txBody>
      </p:sp>
      <p:pic>
        <p:nvPicPr>
          <p:cNvPr id="11" name="Content Placeholder 10">
            <a:extLst>
              <a:ext uri="{FF2B5EF4-FFF2-40B4-BE49-F238E27FC236}">
                <a16:creationId xmlns:a16="http://schemas.microsoft.com/office/drawing/2014/main" xmlns="" id="{B21909AB-8B4C-4DFA-BCC1-998A24EC6ECC}"/>
              </a:ext>
            </a:extLst>
          </p:cNvPr>
          <p:cNvPicPr>
            <a:picLocks noGrp="1" noChangeAspect="1"/>
          </p:cNvPicPr>
          <p:nvPr>
            <p:ph idx="1"/>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1739901" y="2941745"/>
            <a:ext cx="6432550" cy="3199225"/>
          </a:xfrm>
        </p:spPr>
      </p:pic>
    </p:spTree>
    <p:extLst>
      <p:ext uri="{BB962C8B-B14F-4D97-AF65-F5344CB8AC3E}">
        <p14:creationId xmlns:p14="http://schemas.microsoft.com/office/powerpoint/2010/main" val="2626138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1309688" y="2268511"/>
            <a:ext cx="7416800" cy="4589490"/>
          </a:xfrm>
          <a:prstGeom prst="rect">
            <a:avLst/>
          </a:prstGeom>
          <a:noFill/>
          <a:ln w="9525">
            <a:noFill/>
            <a:miter lim="800000"/>
            <a:headEnd/>
            <a:tailEnd/>
          </a:ln>
        </p:spPr>
        <p:txBody>
          <a:bodyPr/>
          <a:lstStyle/>
          <a:p>
            <a:pPr>
              <a:spcBef>
                <a:spcPct val="20000"/>
              </a:spcBef>
              <a:buClr>
                <a:schemeClr val="tx2"/>
              </a:buClr>
              <a:buSzPct val="70000"/>
              <a:buFont typeface="Wingdings" pitchFamily="2" charset="2"/>
              <a:buNone/>
            </a:pPr>
            <a:r>
              <a:rPr lang="en-GB" sz="2400" dirty="0">
                <a:solidFill>
                  <a:srgbClr val="343437"/>
                </a:solidFill>
              </a:rPr>
              <a:t>“We all recognize ‘story’ …it is an ancient, perhaps natural order of mind - primordial, having grown along with the development of human memory and of language itself. ‘Story’ is a way of organizing language…” </a:t>
            </a:r>
          </a:p>
          <a:p>
            <a:pPr algn="r">
              <a:lnSpc>
                <a:spcPct val="80000"/>
              </a:lnSpc>
              <a:spcBef>
                <a:spcPct val="20000"/>
              </a:spcBef>
              <a:buClr>
                <a:schemeClr val="tx2"/>
              </a:buClr>
              <a:buSzPct val="70000"/>
              <a:buFont typeface="Wingdings" pitchFamily="2" charset="2"/>
              <a:buNone/>
            </a:pPr>
            <a:r>
              <a:rPr lang="en-GB" sz="2400" dirty="0">
                <a:solidFill>
                  <a:srgbClr val="343437"/>
                </a:solidFill>
              </a:rPr>
              <a:t/>
            </a:r>
            <a:br>
              <a:rPr lang="en-GB" sz="2400" dirty="0">
                <a:solidFill>
                  <a:srgbClr val="343437"/>
                </a:solidFill>
              </a:rPr>
            </a:br>
            <a:r>
              <a:rPr lang="en-GB" dirty="0">
                <a:solidFill>
                  <a:srgbClr val="343437"/>
                </a:solidFill>
              </a:rPr>
              <a:t>Livo, Norma J. and Rietz, Sandra A (1986) </a:t>
            </a:r>
            <a:br>
              <a:rPr lang="en-GB" dirty="0">
                <a:solidFill>
                  <a:srgbClr val="343437"/>
                </a:solidFill>
              </a:rPr>
            </a:br>
            <a:r>
              <a:rPr lang="en-GB" dirty="0">
                <a:solidFill>
                  <a:srgbClr val="343437"/>
                </a:solidFill>
              </a:rPr>
              <a:t>[drawing on Brian Sutton-Smith (1981) </a:t>
            </a:r>
            <a:r>
              <a:rPr lang="en-GB" i="1" dirty="0">
                <a:solidFill>
                  <a:srgbClr val="343437"/>
                </a:solidFill>
              </a:rPr>
              <a:t>The Folkstories of Children.</a:t>
            </a:r>
            <a:r>
              <a:rPr lang="en-GB" dirty="0">
                <a:solidFill>
                  <a:srgbClr val="343437"/>
                </a:solidFill>
              </a:rPr>
              <a:t>] </a:t>
            </a:r>
            <a:br>
              <a:rPr lang="en-GB" dirty="0">
                <a:solidFill>
                  <a:srgbClr val="343437"/>
                </a:solidFill>
              </a:rPr>
            </a:br>
            <a:r>
              <a:rPr lang="en-GB" i="1" dirty="0">
                <a:solidFill>
                  <a:srgbClr val="343437"/>
                </a:solidFill>
              </a:rPr>
              <a:t>Storytelling: Process and Practice</a:t>
            </a:r>
            <a:r>
              <a:rPr lang="en-GB" dirty="0">
                <a:solidFill>
                  <a:srgbClr val="343437"/>
                </a:solidFill>
              </a:rPr>
              <a:t>. Littleton CO: Libraries Unlimited. p5</a:t>
            </a:r>
          </a:p>
        </p:txBody>
      </p:sp>
      <p:sp>
        <p:nvSpPr>
          <p:cNvPr id="3" name="Title 1"/>
          <p:cNvSpPr>
            <a:spLocks noGrp="1"/>
          </p:cNvSpPr>
          <p:nvPr>
            <p:ph type="title"/>
          </p:nvPr>
        </p:nvSpPr>
        <p:spPr>
          <a:xfrm>
            <a:off x="1736716" y="275144"/>
            <a:ext cx="6432568" cy="1188720"/>
          </a:xfrm>
        </p:spPr>
        <p:txBody>
          <a:bodyPr/>
          <a:lstStyle/>
          <a:p>
            <a:pPr>
              <a:defRPr/>
            </a:pPr>
            <a:r>
              <a:rPr lang="en-GB" dirty="0"/>
              <a:t>Everyone is a storyteller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125CC4E3-7538-4DC0-AD1E-00E2BC2D50D3}"/>
              </a:ext>
            </a:extLst>
          </p:cNvPr>
          <p:cNvSpPr/>
          <p:nvPr/>
        </p:nvSpPr>
        <p:spPr>
          <a:xfrm>
            <a:off x="3603373" y="3203757"/>
            <a:ext cx="6017675" cy="3354765"/>
          </a:xfrm>
          <a:prstGeom prst="rect">
            <a:avLst/>
          </a:prstGeom>
          <a:solidFill>
            <a:srgbClr val="E5FF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xmlns="" id="{48A5DBA4-0C87-4E9E-968C-F4FCE517641A}"/>
              </a:ext>
            </a:extLst>
          </p:cNvPr>
          <p:cNvSpPr/>
          <p:nvPr/>
        </p:nvSpPr>
        <p:spPr>
          <a:xfrm>
            <a:off x="5297621" y="1249448"/>
            <a:ext cx="4285102" cy="1682532"/>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xmlns="" id="{DCD73A7F-7217-4E32-8DE6-94A455315047}"/>
              </a:ext>
            </a:extLst>
          </p:cNvPr>
          <p:cNvSpPr/>
          <p:nvPr/>
        </p:nvSpPr>
        <p:spPr>
          <a:xfrm>
            <a:off x="176981" y="1197569"/>
            <a:ext cx="3073564" cy="551399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xmlns="" id="{71A2FD73-7249-4C58-BED5-37710444D2D4}"/>
              </a:ext>
            </a:extLst>
          </p:cNvPr>
          <p:cNvSpPr>
            <a:spLocks noGrp="1"/>
          </p:cNvSpPr>
          <p:nvPr>
            <p:ph type="title"/>
          </p:nvPr>
        </p:nvSpPr>
        <p:spPr>
          <a:xfrm>
            <a:off x="1733548" y="146438"/>
            <a:ext cx="6432568" cy="710544"/>
          </a:xfrm>
        </p:spPr>
        <p:txBody>
          <a:bodyPr>
            <a:normAutofit fontScale="90000"/>
          </a:bodyPr>
          <a:lstStyle/>
          <a:p>
            <a:r>
              <a:rPr lang="en-GB" dirty="0"/>
              <a:t>The Ubiquity of Story</a:t>
            </a:r>
          </a:p>
        </p:txBody>
      </p:sp>
      <p:sp>
        <p:nvSpPr>
          <p:cNvPr id="3" name="Content Placeholder 2">
            <a:extLst>
              <a:ext uri="{FF2B5EF4-FFF2-40B4-BE49-F238E27FC236}">
                <a16:creationId xmlns:a16="http://schemas.microsoft.com/office/drawing/2014/main" xmlns="" id="{3525C1BC-F692-4518-AC8A-38AF3DEB25D6}"/>
              </a:ext>
            </a:extLst>
          </p:cNvPr>
          <p:cNvSpPr>
            <a:spLocks noGrp="1"/>
          </p:cNvSpPr>
          <p:nvPr>
            <p:ph idx="1"/>
          </p:nvPr>
        </p:nvSpPr>
        <p:spPr>
          <a:xfrm>
            <a:off x="228890" y="1249447"/>
            <a:ext cx="2843541" cy="5104158"/>
          </a:xfrm>
        </p:spPr>
        <p:txBody>
          <a:bodyPr>
            <a:noAutofit/>
          </a:bodyPr>
          <a:lstStyle/>
          <a:p>
            <a:pPr marL="0" indent="0">
              <a:buNone/>
            </a:pPr>
            <a:r>
              <a:rPr lang="en-GB" sz="2400" dirty="0"/>
              <a:t>No matter how strict a case is argues - scientifically, philosophically, or legally - it will always be a story, an interpretation of some aspect of the world that is historically and culturally grounded and shaped by human personality.  </a:t>
            </a:r>
          </a:p>
          <a:p>
            <a:pPr marL="0" indent="0" algn="r">
              <a:buNone/>
            </a:pPr>
            <a:r>
              <a:rPr lang="en-GB" sz="2400" dirty="0"/>
              <a:t> Fisher (1987) p49</a:t>
            </a:r>
          </a:p>
        </p:txBody>
      </p:sp>
      <p:sp>
        <p:nvSpPr>
          <p:cNvPr id="4" name="Rectangle 3">
            <a:extLst>
              <a:ext uri="{FF2B5EF4-FFF2-40B4-BE49-F238E27FC236}">
                <a16:creationId xmlns:a16="http://schemas.microsoft.com/office/drawing/2014/main" xmlns="" id="{07FA713D-BF0C-426A-A854-921983FC3FAF}"/>
              </a:ext>
            </a:extLst>
          </p:cNvPr>
          <p:cNvSpPr/>
          <p:nvPr/>
        </p:nvSpPr>
        <p:spPr>
          <a:xfrm>
            <a:off x="3781487" y="3268243"/>
            <a:ext cx="5947985" cy="3354765"/>
          </a:xfrm>
          <a:prstGeom prst="rect">
            <a:avLst/>
          </a:prstGeom>
        </p:spPr>
        <p:txBody>
          <a:bodyPr wrap="square">
            <a:spAutoFit/>
          </a:bodyPr>
          <a:lstStyle/>
          <a:p>
            <a:pPr>
              <a:spcBef>
                <a:spcPts val="600"/>
              </a:spcBef>
            </a:pPr>
            <a:r>
              <a:rPr lang="en-GB" sz="2400" dirty="0">
                <a:latin typeface="Calibri" panose="020F0502020204030204" pitchFamily="34" charset="0"/>
              </a:rPr>
              <a:t>(a) inside every non-narrative kind of discourse there stalk the ghosts of narrative</a:t>
            </a:r>
          </a:p>
          <a:p>
            <a:pPr>
              <a:spcBef>
                <a:spcPts val="600"/>
              </a:spcBef>
            </a:pPr>
            <a:r>
              <a:rPr lang="en-GB" sz="2400" dirty="0">
                <a:latin typeface="Calibri" panose="020F0502020204030204" pitchFamily="34" charset="0"/>
              </a:rPr>
              <a:t>and</a:t>
            </a:r>
          </a:p>
          <a:p>
            <a:pPr>
              <a:spcBef>
                <a:spcPts val="600"/>
              </a:spcBef>
            </a:pPr>
            <a:r>
              <a:rPr lang="en-GB" sz="2400" dirty="0">
                <a:latin typeface="Calibri" panose="020F0502020204030204" pitchFamily="34" charset="0"/>
              </a:rPr>
              <a:t>(b) inside every narrative there stalk the ghosts of non-narrative discourse.</a:t>
            </a:r>
          </a:p>
          <a:p>
            <a:pPr>
              <a:spcBef>
                <a:spcPts val="600"/>
              </a:spcBef>
            </a:pPr>
            <a:r>
              <a:rPr lang="en-GB" sz="2400" dirty="0">
                <a:latin typeface="Calibri" panose="020F0502020204030204" pitchFamily="34" charset="0"/>
              </a:rPr>
              <a:t>There are always stories crying to be let out and meanings crying to be let in.</a:t>
            </a:r>
          </a:p>
          <a:p>
            <a:pPr algn="r">
              <a:spcBef>
                <a:spcPts val="600"/>
              </a:spcBef>
            </a:pPr>
            <a:r>
              <a:rPr lang="en-GB" sz="2400" dirty="0">
                <a:latin typeface="Calibri" panose="020F0502020204030204" pitchFamily="34" charset="0"/>
              </a:rPr>
              <a:t> Rosen (1987) p12</a:t>
            </a:r>
          </a:p>
        </p:txBody>
      </p:sp>
      <p:sp>
        <p:nvSpPr>
          <p:cNvPr id="5" name="Rectangle 4">
            <a:extLst>
              <a:ext uri="{FF2B5EF4-FFF2-40B4-BE49-F238E27FC236}">
                <a16:creationId xmlns:a16="http://schemas.microsoft.com/office/drawing/2014/main" xmlns="" id="{EA25EEF3-0EA5-419D-9C3A-2EE2F1665157}"/>
              </a:ext>
            </a:extLst>
          </p:cNvPr>
          <p:cNvSpPr/>
          <p:nvPr/>
        </p:nvSpPr>
        <p:spPr>
          <a:xfrm>
            <a:off x="5297621" y="1277782"/>
            <a:ext cx="4208452" cy="1569660"/>
          </a:xfrm>
          <a:prstGeom prst="rect">
            <a:avLst/>
          </a:prstGeom>
        </p:spPr>
        <p:txBody>
          <a:bodyPr wrap="square">
            <a:spAutoFit/>
          </a:bodyPr>
          <a:lstStyle/>
          <a:p>
            <a:r>
              <a:rPr lang="en-GB" sz="2400" dirty="0">
                <a:latin typeface="Calibri" panose="020F0502020204030204" pitchFamily="34" charset="0"/>
              </a:rPr>
              <a:t>In the end... the narrative and the paradigmatic come to live side by side.</a:t>
            </a:r>
          </a:p>
          <a:p>
            <a:pPr algn="r"/>
            <a:r>
              <a:rPr lang="en-GB" sz="2400" dirty="0">
                <a:latin typeface="Calibri" panose="020F0502020204030204" pitchFamily="34" charset="0"/>
              </a:rPr>
              <a:t>Bruner, J (1986) p43</a:t>
            </a:r>
          </a:p>
        </p:txBody>
      </p:sp>
    </p:spTree>
    <p:extLst>
      <p:ext uri="{BB962C8B-B14F-4D97-AF65-F5344CB8AC3E}">
        <p14:creationId xmlns:p14="http://schemas.microsoft.com/office/powerpoint/2010/main" val="1621793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FFAF4D-4925-41E3-808E-84C7E33F701D}"/>
              </a:ext>
            </a:extLst>
          </p:cNvPr>
          <p:cNvSpPr>
            <a:spLocks noGrp="1"/>
          </p:cNvSpPr>
          <p:nvPr>
            <p:ph type="title"/>
          </p:nvPr>
        </p:nvSpPr>
        <p:spPr>
          <a:xfrm>
            <a:off x="1736716" y="550884"/>
            <a:ext cx="6432568" cy="892683"/>
          </a:xfrm>
        </p:spPr>
        <p:txBody>
          <a:bodyPr>
            <a:normAutofit fontScale="90000"/>
          </a:bodyPr>
          <a:lstStyle/>
          <a:p>
            <a:r>
              <a:rPr lang="en-GB" dirty="0"/>
              <a:t>A Final Word from Gordan Wells</a:t>
            </a:r>
          </a:p>
        </p:txBody>
      </p:sp>
      <p:sp>
        <p:nvSpPr>
          <p:cNvPr id="3" name="Content Placeholder 2">
            <a:extLst>
              <a:ext uri="{FF2B5EF4-FFF2-40B4-BE49-F238E27FC236}">
                <a16:creationId xmlns:a16="http://schemas.microsoft.com/office/drawing/2014/main" xmlns="" id="{96F509DD-F3F6-469B-A363-EBAFC1061B68}"/>
              </a:ext>
            </a:extLst>
          </p:cNvPr>
          <p:cNvSpPr>
            <a:spLocks noGrp="1"/>
          </p:cNvSpPr>
          <p:nvPr>
            <p:ph idx="1"/>
          </p:nvPr>
        </p:nvSpPr>
        <p:spPr>
          <a:xfrm>
            <a:off x="657225" y="1995488"/>
            <a:ext cx="8820150" cy="4581525"/>
          </a:xfrm>
        </p:spPr>
        <p:txBody>
          <a:bodyPr>
            <a:normAutofit fontScale="92500"/>
          </a:bodyPr>
          <a:lstStyle/>
          <a:p>
            <a:pPr marL="0" indent="0">
              <a:lnSpc>
                <a:spcPct val="120000"/>
              </a:lnSpc>
              <a:buNone/>
            </a:pPr>
            <a:r>
              <a:rPr lang="en-GB" dirty="0"/>
              <a:t> </a:t>
            </a:r>
            <a:r>
              <a:rPr lang="en-GB" sz="2800" dirty="0"/>
              <a:t>…the reality each one of us inhabits is to a very great extent a distillation of the stories that we have shared: not only the narrative that we have heard and told, read, or seen enacted in drama or news on television, but also the anecdotes, explanations and conjunctures that are drawn upon in everyday conversation, in our perpetual attempts to understand the world in which we live and our experiences in it. </a:t>
            </a:r>
          </a:p>
          <a:p>
            <a:pPr marL="0" indent="0">
              <a:lnSpc>
                <a:spcPct val="120000"/>
              </a:lnSpc>
              <a:buNone/>
            </a:pPr>
            <a:r>
              <a:rPr lang="en-GB" dirty="0"/>
              <a:t> </a:t>
            </a:r>
          </a:p>
          <a:p>
            <a:pPr marL="0" indent="0" algn="r">
              <a:lnSpc>
                <a:spcPct val="120000"/>
              </a:lnSpc>
              <a:buNone/>
            </a:pPr>
            <a:r>
              <a:rPr lang="en-GB" dirty="0"/>
              <a:t>Wells, G. (2009) p216-7</a:t>
            </a:r>
          </a:p>
          <a:p>
            <a:pPr marL="0" indent="0">
              <a:lnSpc>
                <a:spcPct val="120000"/>
              </a:lnSpc>
              <a:buNone/>
            </a:pPr>
            <a:endParaRPr lang="en-GB" dirty="0"/>
          </a:p>
        </p:txBody>
      </p:sp>
    </p:spTree>
    <p:extLst>
      <p:ext uri="{BB962C8B-B14F-4D97-AF65-F5344CB8AC3E}">
        <p14:creationId xmlns:p14="http://schemas.microsoft.com/office/powerpoint/2010/main" val="3819991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EDEC8FA-C714-4293-90B2-54BD991DDC05}"/>
              </a:ext>
            </a:extLst>
          </p:cNvPr>
          <p:cNvSpPr>
            <a:spLocks noGrp="1"/>
          </p:cNvSpPr>
          <p:nvPr>
            <p:ph idx="1"/>
          </p:nvPr>
        </p:nvSpPr>
        <p:spPr>
          <a:xfrm>
            <a:off x="208810" y="80174"/>
            <a:ext cx="9095806" cy="5907138"/>
          </a:xfrm>
        </p:spPr>
        <p:txBody>
          <a:bodyPr>
            <a:noAutofit/>
          </a:bodyPr>
          <a:lstStyle/>
          <a:p>
            <a:pPr marL="0" indent="0">
              <a:spcBef>
                <a:spcPts val="300"/>
              </a:spcBef>
              <a:buNone/>
            </a:pPr>
            <a:r>
              <a:rPr lang="en-GB" sz="1200" b="1" dirty="0"/>
              <a:t>References:</a:t>
            </a:r>
          </a:p>
          <a:p>
            <a:pPr marL="0" indent="0">
              <a:spcBef>
                <a:spcPts val="300"/>
              </a:spcBef>
              <a:buNone/>
            </a:pPr>
            <a:r>
              <a:rPr lang="en-GB" sz="1000" dirty="0"/>
              <a:t>Agosto,  D.E. (2016) Why storytelling matters: unveiling the literacy benefits of storytelling. In </a:t>
            </a:r>
            <a:r>
              <a:rPr lang="en-GB" sz="1000" i="1" dirty="0"/>
              <a:t>Children and Libraries </a:t>
            </a:r>
            <a:r>
              <a:rPr lang="en-GB" sz="1000" dirty="0"/>
              <a:t>Vol. 14 Issue 2, p21-26</a:t>
            </a:r>
          </a:p>
          <a:p>
            <a:pPr marL="0" indent="0">
              <a:spcBef>
                <a:spcPts val="300"/>
              </a:spcBef>
              <a:buNone/>
            </a:pPr>
            <a:r>
              <a:rPr lang="en-GB" sz="1000" dirty="0"/>
              <a:t>Berninger, V., &amp; Amtmann, D. (2003). Preventing written expression disabilities through early and continuing assessment and intervention for handwriting and/or spelling problems: Research into practice. In H. Swanson, K. Harris, and S. Graham (Eds.) Handbook of Learning Disabilities (pp 323- 344). New York: The Guilford Press. </a:t>
            </a:r>
          </a:p>
          <a:p>
            <a:pPr marL="0" indent="0">
              <a:spcBef>
                <a:spcPts val="300"/>
              </a:spcBef>
              <a:buNone/>
            </a:pPr>
            <a:r>
              <a:rPr lang="en-GB" sz="1000" dirty="0"/>
              <a:t>Bruner, J. (2007) Cultivating the Possible Jerome Bruner (currently unpublished)</a:t>
            </a:r>
          </a:p>
          <a:p>
            <a:pPr marL="0" indent="0">
              <a:spcBef>
                <a:spcPts val="300"/>
              </a:spcBef>
              <a:buNone/>
            </a:pPr>
            <a:r>
              <a:rPr lang="en-GB" sz="1000" dirty="0"/>
              <a:t>Bruner, J. (2002) </a:t>
            </a:r>
            <a:r>
              <a:rPr lang="en-GB" sz="1000" i="1" dirty="0"/>
              <a:t>Making Stories: Law, Literature, Life. </a:t>
            </a:r>
            <a:r>
              <a:rPr lang="en-GB" sz="1000" dirty="0"/>
              <a:t>Cambridge MA: Harvard University Press </a:t>
            </a:r>
          </a:p>
          <a:p>
            <a:pPr marL="0" indent="0">
              <a:spcBef>
                <a:spcPts val="300"/>
              </a:spcBef>
              <a:buNone/>
            </a:pPr>
            <a:r>
              <a:rPr lang="en-GB" sz="1000" dirty="0"/>
              <a:t>Bruner, J (1986) </a:t>
            </a:r>
            <a:r>
              <a:rPr lang="en-GB" sz="1000" i="1" dirty="0"/>
              <a:t>Actual Minds, Possible Worlds. </a:t>
            </a:r>
            <a:r>
              <a:rPr lang="en-GB" sz="1000" dirty="0"/>
              <a:t>Cambridge Mass: Harvard University Press</a:t>
            </a:r>
          </a:p>
          <a:p>
            <a:pPr marL="0" indent="0">
              <a:spcBef>
                <a:spcPts val="300"/>
              </a:spcBef>
              <a:buNone/>
            </a:pPr>
            <a:r>
              <a:rPr lang="en-GB" sz="1000" dirty="0"/>
              <a:t>Colquhous, C. (2018) All the better to hear you with: Tips, Theory and Proof for the Educational Benefits of Storytelling. In Willison, C. </a:t>
            </a:r>
            <a:r>
              <a:rPr lang="en-GB" sz="1000" i="1" dirty="0"/>
              <a:t>An Introduction to Storytelling by Storytellers from Around the World. </a:t>
            </a:r>
            <a:r>
              <a:rPr lang="en-GB" sz="1000" dirty="0"/>
              <a:t>Stroud: The History Press / The Society of Storytelling. pp98-110</a:t>
            </a:r>
          </a:p>
          <a:p>
            <a:pPr marL="0" indent="0">
              <a:spcBef>
                <a:spcPts val="300"/>
              </a:spcBef>
              <a:buNone/>
            </a:pPr>
            <a:r>
              <a:rPr lang="en-GB" sz="1000" dirty="0"/>
              <a:t>Coleman, W. (2001) “Literacy through storytelling” A CPR Success Zone Action Research Project, available at </a:t>
            </a:r>
            <a:r>
              <a:rPr lang="en-GB" sz="1000" dirty="0">
                <a:hlinkClick r:id="rId3"/>
              </a:rPr>
              <a:t>http://www.bravetales.co.uk/bt_pdf/literacy_storytelling.pdf</a:t>
            </a:r>
            <a:r>
              <a:rPr lang="en-GB" sz="1000" dirty="0"/>
              <a:t> (accessed 24/10/18)</a:t>
            </a:r>
          </a:p>
          <a:p>
            <a:pPr marL="0" indent="0">
              <a:spcBef>
                <a:spcPts val="300"/>
              </a:spcBef>
              <a:buNone/>
            </a:pPr>
            <a:r>
              <a:rPr lang="en-GB" sz="1000" dirty="0"/>
              <a:t>Daniel, A.K. (2011) </a:t>
            </a:r>
            <a:r>
              <a:rPr lang="en-GB" sz="1000" i="1" dirty="0"/>
              <a:t>Storytelling across the primary curriculum. </a:t>
            </a:r>
            <a:r>
              <a:rPr lang="en-GB" sz="1000" dirty="0"/>
              <a:t>Abingdon: Routledge</a:t>
            </a:r>
          </a:p>
          <a:p>
            <a:pPr marL="0" indent="0">
              <a:spcBef>
                <a:spcPts val="300"/>
              </a:spcBef>
              <a:buNone/>
            </a:pPr>
            <a:r>
              <a:rPr lang="en-GB" sz="1000" dirty="0" err="1"/>
              <a:t>Dockrell</a:t>
            </a:r>
            <a:r>
              <a:rPr lang="en-GB" sz="1000" dirty="0"/>
              <a:t>, J., Marshall, C. and Wyse, D. (2015) </a:t>
            </a:r>
            <a:r>
              <a:rPr lang="en-GB" sz="1000" i="1" dirty="0"/>
              <a:t>Talk for Writing : Evaluation report and Executive summary</a:t>
            </a:r>
            <a:r>
              <a:rPr lang="en-GB" sz="1000" b="1" dirty="0"/>
              <a:t>, </a:t>
            </a:r>
            <a:r>
              <a:rPr lang="en-GB" sz="1000" dirty="0"/>
              <a:t>London: Education Endowment Foundation,</a:t>
            </a:r>
          </a:p>
          <a:p>
            <a:pPr marL="0" indent="0">
              <a:spcBef>
                <a:spcPts val="300"/>
              </a:spcBef>
              <a:buNone/>
            </a:pPr>
            <a:r>
              <a:rPr lang="en-GB" sz="1000" dirty="0"/>
              <a:t>Fisher, W.R. (1987) </a:t>
            </a:r>
            <a:r>
              <a:rPr lang="en-GB" sz="1000" i="1" dirty="0"/>
              <a:t>Human communication as Narrative. </a:t>
            </a:r>
            <a:r>
              <a:rPr lang="en-GB" sz="1000" dirty="0"/>
              <a:t>Columbia: University of South Carolina </a:t>
            </a:r>
          </a:p>
          <a:p>
            <a:pPr marL="0" indent="0">
              <a:spcBef>
                <a:spcPts val="300"/>
              </a:spcBef>
              <a:buNone/>
            </a:pPr>
            <a:r>
              <a:rPr lang="en-GB" sz="1000" dirty="0"/>
              <a:t>Fox, C. (1993</a:t>
            </a:r>
            <a:r>
              <a:rPr lang="en-GB" sz="1000" i="1" dirty="0"/>
              <a:t>). At the Very Edge of the Forest: The influence of literature on Storytelling by Children. </a:t>
            </a:r>
            <a:r>
              <a:rPr lang="en-GB" sz="1000" dirty="0"/>
              <a:t>London: Cassell</a:t>
            </a:r>
          </a:p>
          <a:p>
            <a:pPr marL="0" indent="0">
              <a:spcBef>
                <a:spcPts val="300"/>
              </a:spcBef>
              <a:buNone/>
            </a:pPr>
            <a:r>
              <a:rPr lang="en-GB" sz="1000" dirty="0"/>
              <a:t>Freire, P. (1970). </a:t>
            </a:r>
            <a:r>
              <a:rPr lang="en-GB" sz="1000" i="1" dirty="0"/>
              <a:t>Pedagogy of the oppressed</a:t>
            </a:r>
            <a:r>
              <a:rPr lang="en-GB" sz="1000" dirty="0"/>
              <a:t>. New York Seabury. </a:t>
            </a:r>
          </a:p>
          <a:p>
            <a:pPr marL="0" indent="0">
              <a:spcBef>
                <a:spcPts val="300"/>
              </a:spcBef>
              <a:buNone/>
            </a:pPr>
            <a:r>
              <a:rPr lang="en-GB" sz="1000" dirty="0"/>
              <a:t>Greimas, A.J. (1987)  'Actants, Actors, and Figures in </a:t>
            </a:r>
            <a:r>
              <a:rPr lang="en-GB" sz="1000" i="1" dirty="0"/>
              <a:t>On Meaning: Selected Writing in Semiotic Theory</a:t>
            </a:r>
            <a:r>
              <a:rPr lang="en-GB" sz="1000" dirty="0"/>
              <a:t>, Translated from the French by P.J </a:t>
            </a:r>
            <a:r>
              <a:rPr lang="en-GB" sz="1000" dirty="0" err="1"/>
              <a:t>Perron</a:t>
            </a:r>
            <a:r>
              <a:rPr lang="en-GB" sz="1000" dirty="0"/>
              <a:t> and F.H. Collins. </a:t>
            </a:r>
            <a:r>
              <a:rPr lang="en-GB" sz="1000" i="1" dirty="0"/>
              <a:t>On meaning: selected writings in semiotic theory, </a:t>
            </a:r>
            <a:r>
              <a:rPr lang="en-GB" sz="1000" dirty="0"/>
              <a:t>Minneapolis: University of Minnesota Press, pp106-120</a:t>
            </a:r>
          </a:p>
          <a:p>
            <a:pPr marL="0" indent="0">
              <a:spcBef>
                <a:spcPts val="300"/>
              </a:spcBef>
              <a:buNone/>
            </a:pPr>
            <a:r>
              <a:rPr lang="en-GB" sz="1000" dirty="0"/>
              <a:t>Haven, K. (2007) </a:t>
            </a:r>
            <a:r>
              <a:rPr lang="en-GB" sz="1000" i="1" dirty="0"/>
              <a:t>Story Proof</a:t>
            </a:r>
            <a:r>
              <a:rPr lang="en-GB" sz="1000" dirty="0"/>
              <a:t>;  Westport CT: Libraries Unlimited</a:t>
            </a:r>
          </a:p>
          <a:p>
            <a:pPr marL="0" indent="0">
              <a:spcBef>
                <a:spcPts val="300"/>
              </a:spcBef>
              <a:buNone/>
            </a:pPr>
            <a:r>
              <a:rPr lang="en-GB" sz="1000" dirty="0"/>
              <a:t>Haworth A. (2001) The Re-Positioning of Oracy: A Millennium Project? In </a:t>
            </a:r>
            <a:r>
              <a:rPr lang="en-GB" sz="1000" i="1" dirty="0"/>
              <a:t>Cambridge Journal of Education, </a:t>
            </a:r>
            <a:r>
              <a:rPr lang="en-GB" sz="1000" dirty="0"/>
              <a:t>31 (1): 11–23.</a:t>
            </a:r>
          </a:p>
          <a:p>
            <a:pPr marL="0" indent="0">
              <a:spcBef>
                <a:spcPts val="300"/>
              </a:spcBef>
              <a:buNone/>
            </a:pPr>
            <a:r>
              <a:rPr lang="en-GB" sz="1000" dirty="0" err="1"/>
              <a:t>Hibbin</a:t>
            </a:r>
            <a:r>
              <a:rPr lang="en-GB" sz="1000" dirty="0"/>
              <a:t>, R. (2016) Oral Storytelling, Speaking and Listening and the Hegemony of Literacy: Non-Instrumental Language Use and Transactional Talk in the Primary</a:t>
            </a:r>
          </a:p>
          <a:p>
            <a:pPr marL="0" indent="0">
              <a:spcBef>
                <a:spcPts val="300"/>
              </a:spcBef>
              <a:buNone/>
            </a:pPr>
            <a:r>
              <a:rPr lang="en-GB" sz="1000" dirty="0"/>
              <a:t>Hyde, B (2010) Godly Play Nourishing Children’ Spirituality: A Case Study. </a:t>
            </a:r>
            <a:r>
              <a:rPr lang="en-GB" sz="1000" i="1" dirty="0"/>
              <a:t>Religious Education: The official </a:t>
            </a:r>
            <a:r>
              <a:rPr lang="en-GB" sz="1000" i="1" dirty="0" err="1"/>
              <a:t>jouranl</a:t>
            </a:r>
            <a:r>
              <a:rPr lang="en-GB" sz="1000" i="1" dirty="0"/>
              <a:t> of the Religious Education System. </a:t>
            </a:r>
            <a:r>
              <a:rPr lang="en-GB" sz="1000" dirty="0"/>
              <a:t>105:5, 504-518</a:t>
            </a:r>
          </a:p>
          <a:p>
            <a:pPr marL="0" indent="0">
              <a:spcBef>
                <a:spcPts val="300"/>
              </a:spcBef>
              <a:buNone/>
            </a:pPr>
            <a:r>
              <a:rPr lang="en-GB" sz="1000" dirty="0"/>
              <a:t>Isbell, R; </a:t>
            </a:r>
            <a:r>
              <a:rPr lang="en-GB" sz="1000" dirty="0" err="1"/>
              <a:t>Sobol</a:t>
            </a:r>
            <a:r>
              <a:rPr lang="en-GB" sz="1000" dirty="0"/>
              <a:t>, J; Lindauer, L  and Lowrance , A (2004) </a:t>
            </a:r>
            <a:r>
              <a:rPr lang="en-GB" sz="1000" dirty="0" err="1"/>
              <a:t>‘The</a:t>
            </a:r>
            <a:r>
              <a:rPr lang="en-GB" sz="1000" dirty="0"/>
              <a:t> Effects of Storytelling and Story Reading on the Oral Language Complexity and Story Comprehension of Young Children’ in </a:t>
            </a:r>
            <a:r>
              <a:rPr lang="en-GB" sz="1000" i="1" dirty="0"/>
              <a:t>Early Childhood Education Journal, </a:t>
            </a:r>
            <a:r>
              <a:rPr lang="en-GB" sz="1000" dirty="0"/>
              <a:t>Vol. 32, No. 3 </a:t>
            </a:r>
          </a:p>
          <a:p>
            <a:pPr marL="0" indent="0">
              <a:spcBef>
                <a:spcPts val="300"/>
              </a:spcBef>
              <a:buNone/>
            </a:pPr>
            <a:r>
              <a:rPr lang="en-GB" sz="1000" dirty="0" err="1">
                <a:solidFill>
                  <a:srgbClr val="343437"/>
                </a:solidFill>
              </a:rPr>
              <a:t>Livo</a:t>
            </a:r>
            <a:r>
              <a:rPr lang="en-GB" sz="1000" dirty="0">
                <a:solidFill>
                  <a:srgbClr val="343437"/>
                </a:solidFill>
              </a:rPr>
              <a:t>, Norma J. and </a:t>
            </a:r>
            <a:r>
              <a:rPr lang="en-GB" sz="1000" dirty="0" err="1">
                <a:solidFill>
                  <a:srgbClr val="343437"/>
                </a:solidFill>
              </a:rPr>
              <a:t>Rietz</a:t>
            </a:r>
            <a:r>
              <a:rPr lang="en-GB" sz="1000" dirty="0">
                <a:solidFill>
                  <a:srgbClr val="343437"/>
                </a:solidFill>
              </a:rPr>
              <a:t>, Sandra A (1986)   </a:t>
            </a:r>
            <a:r>
              <a:rPr lang="en-GB" sz="1000" i="1" dirty="0">
                <a:solidFill>
                  <a:srgbClr val="343437"/>
                </a:solidFill>
              </a:rPr>
              <a:t>Storytelling: Process and Practice</a:t>
            </a:r>
            <a:r>
              <a:rPr lang="en-GB" sz="1000" dirty="0">
                <a:solidFill>
                  <a:srgbClr val="343437"/>
                </a:solidFill>
              </a:rPr>
              <a:t>. Littleton CO: Libraries Unlimited</a:t>
            </a:r>
            <a:endParaRPr lang="en-GB" sz="1000" dirty="0"/>
          </a:p>
          <a:p>
            <a:pPr marL="0" indent="0">
              <a:spcBef>
                <a:spcPts val="300"/>
              </a:spcBef>
              <a:buNone/>
            </a:pPr>
            <a:r>
              <a:rPr lang="en-GB" sz="1000" dirty="0"/>
              <a:t>Matter </a:t>
            </a:r>
            <a:r>
              <a:rPr lang="en-GB" sz="1000" dirty="0" err="1"/>
              <a:t>Mandler</a:t>
            </a:r>
            <a:r>
              <a:rPr lang="en-GB" sz="1000" dirty="0"/>
              <a:t>, J (1984) </a:t>
            </a:r>
            <a:r>
              <a:rPr lang="en-GB" sz="1000" i="1" dirty="0"/>
              <a:t>Stories, Schemas and Scenes: Aspects of Schema Theory. </a:t>
            </a:r>
            <a:r>
              <a:rPr lang="en-GB" sz="1000" dirty="0"/>
              <a:t>Hillsdale NJ: Lawrence Erlbaum</a:t>
            </a:r>
          </a:p>
          <a:p>
            <a:pPr marL="0" indent="0">
              <a:spcBef>
                <a:spcPts val="300"/>
              </a:spcBef>
              <a:buNone/>
            </a:pPr>
            <a:r>
              <a:rPr lang="en-GB" sz="1000" dirty="0"/>
              <a:t>McGowan, T.M. (2010) </a:t>
            </a:r>
            <a:r>
              <a:rPr lang="en-GB" sz="1000" i="1" dirty="0"/>
              <a:t>The Kamishibai Classroom. </a:t>
            </a:r>
            <a:r>
              <a:rPr lang="en-GB" sz="1000" dirty="0"/>
              <a:t>Santa Barbara CA:</a:t>
            </a:r>
            <a:r>
              <a:rPr lang="en-GB" sz="1000" i="1" dirty="0"/>
              <a:t> </a:t>
            </a:r>
            <a:r>
              <a:rPr lang="en-GB" sz="1000" dirty="0"/>
              <a:t>Libraries Unlimited </a:t>
            </a:r>
            <a:r>
              <a:rPr lang="en-GB" sz="1000" i="1" dirty="0"/>
              <a:t>/ </a:t>
            </a:r>
            <a:r>
              <a:rPr lang="en-GB" sz="1000" dirty="0"/>
              <a:t>ABC-CLIO</a:t>
            </a:r>
          </a:p>
          <a:p>
            <a:pPr marL="0" indent="0">
              <a:spcBef>
                <a:spcPts val="300"/>
              </a:spcBef>
              <a:buNone/>
            </a:pPr>
            <a:r>
              <a:rPr lang="en-GB" sz="1000" dirty="0"/>
              <a:t>Meek, M. (1991) </a:t>
            </a:r>
            <a:r>
              <a:rPr lang="en-GB" sz="1000" i="1" dirty="0"/>
              <a:t>On Being Literate. </a:t>
            </a:r>
            <a:r>
              <a:rPr lang="en-GB" sz="1000" dirty="0"/>
              <a:t>London: The Bodley Head</a:t>
            </a:r>
          </a:p>
          <a:p>
            <a:pPr marL="0" indent="0">
              <a:spcBef>
                <a:spcPts val="300"/>
              </a:spcBef>
              <a:buNone/>
            </a:pPr>
            <a:r>
              <a:rPr lang="en-GB" sz="1000" dirty="0"/>
              <a:t>Ochs, O. and Capps, L. (2001) </a:t>
            </a:r>
            <a:r>
              <a:rPr lang="en-GB" sz="1000" i="1" dirty="0"/>
              <a:t>Living Narrative: Creating Lives in Everyday Storytelling</a:t>
            </a:r>
            <a:r>
              <a:rPr lang="en-GB" sz="1000" dirty="0"/>
              <a:t>. Harvard University Press</a:t>
            </a:r>
          </a:p>
          <a:p>
            <a:pPr marL="0" indent="0">
              <a:spcBef>
                <a:spcPts val="300"/>
              </a:spcBef>
              <a:buNone/>
            </a:pPr>
            <a:r>
              <a:rPr lang="en-GB" sz="1000" dirty="0"/>
              <a:t>Ong, W. (1988) </a:t>
            </a:r>
            <a:r>
              <a:rPr lang="en-GB" sz="1000" i="1" dirty="0"/>
              <a:t>Orality and Literacy: The Technologizing of the Word</a:t>
            </a:r>
            <a:r>
              <a:rPr lang="en-GB" sz="1000" dirty="0"/>
              <a:t>. London: Methuen, 1982. Rpt. New York and London: Routledge</a:t>
            </a:r>
          </a:p>
          <a:p>
            <a:pPr marL="0" indent="0">
              <a:spcBef>
                <a:spcPts val="300"/>
              </a:spcBef>
              <a:buNone/>
            </a:pPr>
            <a:r>
              <a:rPr lang="en-GB" sz="1000" dirty="0"/>
              <a:t>Classroom, Changing English, 23:1, 52-64,</a:t>
            </a:r>
          </a:p>
          <a:p>
            <a:pPr marL="0" indent="0">
              <a:spcBef>
                <a:spcPts val="300"/>
              </a:spcBef>
              <a:buNone/>
            </a:pPr>
            <a:r>
              <a:rPr lang="en-GB" sz="1000" dirty="0"/>
              <a:t>Pratt, M.L. (1977) </a:t>
            </a:r>
            <a:r>
              <a:rPr lang="en-GB" sz="1000" i="1" dirty="0"/>
              <a:t>Toward a Speech Act Theory of Literary Discourse. </a:t>
            </a:r>
            <a:r>
              <a:rPr lang="en-GB" sz="1000" dirty="0"/>
              <a:t>Bloomington (IN): Indiana University Press</a:t>
            </a:r>
          </a:p>
          <a:p>
            <a:pPr marL="0" indent="0">
              <a:spcBef>
                <a:spcPts val="300"/>
              </a:spcBef>
              <a:buNone/>
            </a:pPr>
            <a:r>
              <a:rPr lang="en-GB" sz="1000" dirty="0"/>
              <a:t>Rosen, H (1987) </a:t>
            </a:r>
            <a:r>
              <a:rPr lang="en-GB" sz="1000" i="1" dirty="0"/>
              <a:t>Stories and Meanings </a:t>
            </a:r>
            <a:r>
              <a:rPr lang="en-GB" sz="1000" dirty="0"/>
              <a:t>(Sheffield, UK: NATE)</a:t>
            </a:r>
          </a:p>
          <a:p>
            <a:pPr marL="0" indent="0">
              <a:spcBef>
                <a:spcPts val="300"/>
              </a:spcBef>
              <a:buNone/>
            </a:pPr>
            <a:r>
              <a:rPr lang="en-GB" sz="1000" dirty="0"/>
              <a:t>Street, B. (1984) </a:t>
            </a:r>
            <a:r>
              <a:rPr lang="en-GB" sz="1000" i="1" dirty="0"/>
              <a:t>Literacy in Theory and Practice</a:t>
            </a:r>
            <a:r>
              <a:rPr lang="en-GB" sz="1000" dirty="0"/>
              <a:t>. Cambridge: Cambridge University Press</a:t>
            </a:r>
          </a:p>
          <a:p>
            <a:pPr marL="0" indent="0">
              <a:spcBef>
                <a:spcPts val="300"/>
              </a:spcBef>
              <a:buNone/>
            </a:pPr>
            <a:r>
              <a:rPr lang="en-GB" sz="1000" dirty="0"/>
              <a:t>Wells, G. (2009) </a:t>
            </a:r>
            <a:r>
              <a:rPr lang="en-GB" sz="1000" i="1" dirty="0"/>
              <a:t>The Meaning Makers: Learning to Talk and Talking to Learn </a:t>
            </a:r>
            <a:r>
              <a:rPr lang="en-GB" sz="1000" dirty="0"/>
              <a:t>(2nd </a:t>
            </a:r>
            <a:r>
              <a:rPr lang="en-GB" sz="1000" dirty="0" err="1"/>
              <a:t>edn</a:t>
            </a:r>
            <a:r>
              <a:rPr lang="en-GB" sz="1000" dirty="0"/>
              <a:t>.). Bristol: Multilingual Matters</a:t>
            </a:r>
          </a:p>
          <a:p>
            <a:pPr marL="0" indent="0">
              <a:spcBef>
                <a:spcPts val="300"/>
              </a:spcBef>
              <a:buNone/>
            </a:pPr>
            <a:r>
              <a:rPr lang="en-GB" sz="1000" dirty="0"/>
              <a:t>Whitmore, Jon (1994) </a:t>
            </a:r>
            <a:r>
              <a:rPr lang="en-GB" sz="1000" i="1" dirty="0"/>
              <a:t>Directing Postmodern Theater </a:t>
            </a:r>
            <a:r>
              <a:rPr lang="en-GB" sz="1000" dirty="0"/>
              <a:t>University of Michigan Press</a:t>
            </a:r>
          </a:p>
        </p:txBody>
      </p:sp>
    </p:spTree>
    <p:extLst>
      <p:ext uri="{BB962C8B-B14F-4D97-AF65-F5344CB8AC3E}">
        <p14:creationId xmlns:p14="http://schemas.microsoft.com/office/powerpoint/2010/main" val="1207602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51D268-31E2-4DF3-8E53-5001011254F7}"/>
              </a:ext>
            </a:extLst>
          </p:cNvPr>
          <p:cNvSpPr>
            <a:spLocks noGrp="1"/>
          </p:cNvSpPr>
          <p:nvPr>
            <p:ph type="title"/>
          </p:nvPr>
        </p:nvSpPr>
        <p:spPr>
          <a:xfrm>
            <a:off x="1707218" y="388747"/>
            <a:ext cx="6432568" cy="1188720"/>
          </a:xfrm>
        </p:spPr>
        <p:txBody>
          <a:bodyPr/>
          <a:lstStyle/>
          <a:p>
            <a:r>
              <a:rPr lang="en-GB" dirty="0"/>
              <a:t>Let's Play with story!</a:t>
            </a:r>
          </a:p>
        </p:txBody>
      </p:sp>
      <p:pic>
        <p:nvPicPr>
          <p:cNvPr id="5" name="Content Placeholder 4">
            <a:extLst>
              <a:ext uri="{FF2B5EF4-FFF2-40B4-BE49-F238E27FC236}">
                <a16:creationId xmlns:a16="http://schemas.microsoft.com/office/drawing/2014/main" xmlns="" id="{FF060C53-A15A-4B7B-9B83-7D1F66B97451}"/>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rot="21277853">
            <a:off x="862188" y="1833554"/>
            <a:ext cx="2158833" cy="21627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xmlns="" id="{5724D300-7C0D-47C7-AC58-58BF8816A4F5}"/>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rot="847765">
            <a:off x="5981029" y="1478135"/>
            <a:ext cx="2550397" cy="3118593"/>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xmlns="" id="{E1DC305C-B217-4879-81E6-526744B94FC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1262340">
            <a:off x="4586545" y="2566522"/>
            <a:ext cx="2522904" cy="3117512"/>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xmlns="" id="{4B19F1CD-6681-4B9C-B974-5842E63A72B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950110">
            <a:off x="2503521" y="2060035"/>
            <a:ext cx="2182405" cy="3088849"/>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xmlns="" id="{2D738DE4-990D-4F85-B557-3DA2C975F4C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497737">
            <a:off x="6573979" y="4684516"/>
            <a:ext cx="3131614" cy="193259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a:extLst>
              <a:ext uri="{FF2B5EF4-FFF2-40B4-BE49-F238E27FC236}">
                <a16:creationId xmlns:a16="http://schemas.microsoft.com/office/drawing/2014/main" xmlns="" id="{891E272F-CBE1-4B5E-A2B1-5C95DC267CB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5621" y="4412243"/>
            <a:ext cx="2980450" cy="218295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548955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D225660B-C867-4432-8954-81821B48424C}"/>
              </a:ext>
            </a:extLst>
          </p:cNvPr>
          <p:cNvGraphicFramePr>
            <a:graphicFrameLocks noGrp="1"/>
          </p:cNvGraphicFramePr>
          <p:nvPr>
            <p:extLst>
              <p:ext uri="{D42A27DB-BD31-4B8C-83A1-F6EECF244321}">
                <p14:modId xmlns:p14="http://schemas.microsoft.com/office/powerpoint/2010/main" val="686256304"/>
              </p:ext>
            </p:extLst>
          </p:nvPr>
        </p:nvGraphicFramePr>
        <p:xfrm>
          <a:off x="34975" y="0"/>
          <a:ext cx="9871024" cy="6858000"/>
        </p:xfrm>
        <a:graphic>
          <a:graphicData uri="http://schemas.openxmlformats.org/drawingml/2006/table">
            <a:tbl>
              <a:tblPr firstRow="1" bandRow="1">
                <a:tableStyleId>{5940675A-B579-460E-94D1-54222C63F5DA}</a:tableStyleId>
              </a:tblPr>
              <a:tblGrid>
                <a:gridCol w="2467756">
                  <a:extLst>
                    <a:ext uri="{9D8B030D-6E8A-4147-A177-3AD203B41FA5}">
                      <a16:colId xmlns:a16="http://schemas.microsoft.com/office/drawing/2014/main" xmlns="" val="202219671"/>
                    </a:ext>
                  </a:extLst>
                </a:gridCol>
                <a:gridCol w="2467756">
                  <a:extLst>
                    <a:ext uri="{9D8B030D-6E8A-4147-A177-3AD203B41FA5}">
                      <a16:colId xmlns:a16="http://schemas.microsoft.com/office/drawing/2014/main" xmlns="" val="526000591"/>
                    </a:ext>
                  </a:extLst>
                </a:gridCol>
                <a:gridCol w="2467756">
                  <a:extLst>
                    <a:ext uri="{9D8B030D-6E8A-4147-A177-3AD203B41FA5}">
                      <a16:colId xmlns:a16="http://schemas.microsoft.com/office/drawing/2014/main" xmlns="" val="2236511663"/>
                    </a:ext>
                  </a:extLst>
                </a:gridCol>
                <a:gridCol w="2467756">
                  <a:extLst>
                    <a:ext uri="{9D8B030D-6E8A-4147-A177-3AD203B41FA5}">
                      <a16:colId xmlns:a16="http://schemas.microsoft.com/office/drawing/2014/main" xmlns="" val="947567817"/>
                    </a:ext>
                  </a:extLst>
                </a:gridCol>
              </a:tblGrid>
              <a:tr h="857250">
                <a:tc>
                  <a:txBody>
                    <a:bodyPr/>
                    <a:lstStyle/>
                    <a:p>
                      <a:pPr algn="ctr">
                        <a:spcBef>
                          <a:spcPts val="600"/>
                        </a:spcBef>
                      </a:pPr>
                      <a:r>
                        <a:rPr lang="en-GB" sz="2800" dirty="0"/>
                        <a:t>oral</a:t>
                      </a:r>
                    </a:p>
                  </a:txBody>
                  <a:tcPr anchor="ctr"/>
                </a:tc>
                <a:tc>
                  <a:txBody>
                    <a:bodyPr/>
                    <a:lstStyle/>
                    <a:p>
                      <a:pPr algn="ctr">
                        <a:spcBef>
                          <a:spcPts val="600"/>
                        </a:spcBef>
                      </a:pPr>
                      <a:r>
                        <a:rPr lang="en-GB" sz="2800" dirty="0"/>
                        <a:t>written</a:t>
                      </a:r>
                    </a:p>
                  </a:txBody>
                  <a:tcPr anchor="ctr">
                    <a:lnR w="12700" cap="flat" cmpd="sng" algn="ctr">
                      <a:solidFill>
                        <a:schemeClr val="tx1"/>
                      </a:solidFill>
                      <a:prstDash val="sysDash"/>
                      <a:round/>
                      <a:headEnd type="none" w="med" len="med"/>
                      <a:tailEnd type="none" w="med" len="med"/>
                    </a:lnR>
                  </a:tcPr>
                </a:tc>
                <a:tc>
                  <a:txBody>
                    <a:bodyPr/>
                    <a:lstStyle/>
                    <a:p>
                      <a:pPr algn="ctr">
                        <a:spcBef>
                          <a:spcPts val="600"/>
                        </a:spcBef>
                      </a:pPr>
                      <a:r>
                        <a:rPr lang="en-GB" sz="2800" dirty="0"/>
                        <a:t>social</a:t>
                      </a:r>
                    </a:p>
                  </a:txBody>
                  <a:tcPr anchor="ctr">
                    <a:lnL w="12700" cap="flat" cmpd="sng" algn="ctr">
                      <a:solidFill>
                        <a:schemeClr val="tx1"/>
                      </a:solidFill>
                      <a:prstDash val="sysDash"/>
                      <a:round/>
                      <a:headEnd type="none" w="med" len="med"/>
                      <a:tailEnd type="none" w="med" len="med"/>
                    </a:lnL>
                  </a:tcPr>
                </a:tc>
                <a:tc>
                  <a:txBody>
                    <a:bodyPr/>
                    <a:lstStyle/>
                    <a:p>
                      <a:pPr algn="ctr">
                        <a:spcBef>
                          <a:spcPts val="600"/>
                        </a:spcBef>
                      </a:pPr>
                      <a:r>
                        <a:rPr lang="en-GB" sz="2800" dirty="0"/>
                        <a:t>individual</a:t>
                      </a:r>
                    </a:p>
                  </a:txBody>
                  <a:tcPr anchor="ctr"/>
                </a:tc>
                <a:extLst>
                  <a:ext uri="{0D108BD9-81ED-4DB2-BD59-A6C34878D82A}">
                    <a16:rowId xmlns:a16="http://schemas.microsoft.com/office/drawing/2014/main" xmlns="" val="3137429927"/>
                  </a:ext>
                </a:extLst>
              </a:tr>
              <a:tr h="857250">
                <a:tc>
                  <a:txBody>
                    <a:bodyPr/>
                    <a:lstStyle/>
                    <a:p>
                      <a:pPr algn="ctr">
                        <a:spcBef>
                          <a:spcPts val="600"/>
                        </a:spcBef>
                      </a:pPr>
                      <a:r>
                        <a:rPr lang="en-GB" sz="2800" dirty="0"/>
                        <a:t>ephemeral </a:t>
                      </a:r>
                    </a:p>
                  </a:txBody>
                  <a:tcPr anchor="ctr"/>
                </a:tc>
                <a:tc>
                  <a:txBody>
                    <a:bodyPr/>
                    <a:lstStyle/>
                    <a:p>
                      <a:pPr algn="ctr">
                        <a:spcBef>
                          <a:spcPts val="600"/>
                        </a:spcBef>
                      </a:pPr>
                      <a:r>
                        <a:rPr lang="en-GB" sz="2800" dirty="0"/>
                        <a:t>permanent</a:t>
                      </a:r>
                    </a:p>
                  </a:txBody>
                  <a:tcPr anchor="ctr">
                    <a:lnR w="12700" cap="flat" cmpd="sng" algn="ctr">
                      <a:solidFill>
                        <a:schemeClr val="tx1"/>
                      </a:solidFill>
                      <a:prstDash val="sysDash"/>
                      <a:round/>
                      <a:headEnd type="none" w="med" len="med"/>
                      <a:tailEnd type="none" w="med" len="med"/>
                    </a:lnR>
                  </a:tcPr>
                </a:tc>
                <a:tc>
                  <a:txBody>
                    <a:bodyPr/>
                    <a:lstStyle/>
                    <a:p>
                      <a:pPr algn="ctr">
                        <a:spcBef>
                          <a:spcPts val="600"/>
                        </a:spcBef>
                      </a:pPr>
                      <a:r>
                        <a:rPr lang="en-GB" sz="2800" dirty="0"/>
                        <a:t>rhetorical</a:t>
                      </a:r>
                    </a:p>
                  </a:txBody>
                  <a:tcPr anchor="ctr">
                    <a:lnL w="12700" cap="flat" cmpd="sng" algn="ctr">
                      <a:solidFill>
                        <a:schemeClr val="tx1"/>
                      </a:solidFill>
                      <a:prstDash val="sysDash"/>
                      <a:round/>
                      <a:headEnd type="none" w="med" len="med"/>
                      <a:tailEnd type="none" w="med" len="med"/>
                    </a:lnL>
                  </a:tcPr>
                </a:tc>
                <a:tc>
                  <a:txBody>
                    <a:bodyPr/>
                    <a:lstStyle/>
                    <a:p>
                      <a:pPr algn="ctr">
                        <a:spcBef>
                          <a:spcPts val="600"/>
                        </a:spcBef>
                      </a:pPr>
                      <a:r>
                        <a:rPr lang="en-GB" sz="2800" dirty="0"/>
                        <a:t>functional</a:t>
                      </a:r>
                    </a:p>
                  </a:txBody>
                  <a:tcPr anchor="ctr"/>
                </a:tc>
                <a:extLst>
                  <a:ext uri="{0D108BD9-81ED-4DB2-BD59-A6C34878D82A}">
                    <a16:rowId xmlns:a16="http://schemas.microsoft.com/office/drawing/2014/main" xmlns="" val="1064094001"/>
                  </a:ext>
                </a:extLst>
              </a:tr>
              <a:tr h="857250">
                <a:tc>
                  <a:txBody>
                    <a:bodyPr/>
                    <a:lstStyle/>
                    <a:p>
                      <a:pPr algn="ctr">
                        <a:spcBef>
                          <a:spcPts val="600"/>
                        </a:spcBef>
                      </a:pPr>
                      <a:r>
                        <a:rPr lang="en-GB" sz="2800" dirty="0"/>
                        <a:t>structure</a:t>
                      </a:r>
                    </a:p>
                  </a:txBody>
                  <a:tcPr anchor="ctr"/>
                </a:tc>
                <a:tc>
                  <a:txBody>
                    <a:bodyPr/>
                    <a:lstStyle/>
                    <a:p>
                      <a:pPr algn="ctr">
                        <a:spcBef>
                          <a:spcPts val="600"/>
                        </a:spcBef>
                      </a:pPr>
                      <a:r>
                        <a:rPr lang="en-GB" sz="2800" dirty="0"/>
                        <a:t>freedom</a:t>
                      </a:r>
                    </a:p>
                  </a:txBody>
                  <a:tcPr anchor="ctr">
                    <a:lnR w="12700" cap="flat" cmpd="sng" algn="ctr">
                      <a:solidFill>
                        <a:schemeClr val="tx1"/>
                      </a:solidFill>
                      <a:prstDash val="sysDash"/>
                      <a:round/>
                      <a:headEnd type="none" w="med" len="med"/>
                      <a:tailEnd type="none" w="med" len="med"/>
                    </a:lnR>
                  </a:tcPr>
                </a:tc>
                <a:tc>
                  <a:txBody>
                    <a:bodyPr/>
                    <a:lstStyle/>
                    <a:p>
                      <a:pPr algn="ctr">
                        <a:spcBef>
                          <a:spcPts val="600"/>
                        </a:spcBef>
                      </a:pPr>
                      <a:r>
                        <a:rPr lang="en-GB" sz="2800" dirty="0"/>
                        <a:t>performer</a:t>
                      </a:r>
                    </a:p>
                  </a:txBody>
                  <a:tcPr anchor="ctr">
                    <a:lnL w="12700" cap="flat" cmpd="sng" algn="ctr">
                      <a:solidFill>
                        <a:schemeClr val="tx1"/>
                      </a:solidFill>
                      <a:prstDash val="sysDash"/>
                      <a:round/>
                      <a:headEnd type="none" w="med" len="med"/>
                      <a:tailEnd type="none" w="med" len="med"/>
                    </a:lnL>
                  </a:tcPr>
                </a:tc>
                <a:tc>
                  <a:txBody>
                    <a:bodyPr/>
                    <a:lstStyle/>
                    <a:p>
                      <a:pPr algn="ctr">
                        <a:spcBef>
                          <a:spcPts val="600"/>
                        </a:spcBef>
                      </a:pPr>
                      <a:r>
                        <a:rPr lang="en-GB" sz="2800" dirty="0"/>
                        <a:t>initiator</a:t>
                      </a:r>
                    </a:p>
                  </a:txBody>
                  <a:tcPr anchor="ctr"/>
                </a:tc>
                <a:extLst>
                  <a:ext uri="{0D108BD9-81ED-4DB2-BD59-A6C34878D82A}">
                    <a16:rowId xmlns:a16="http://schemas.microsoft.com/office/drawing/2014/main" xmlns="" val="684329440"/>
                  </a:ext>
                </a:extLst>
              </a:tr>
              <a:tr h="857250">
                <a:tc>
                  <a:txBody>
                    <a:bodyPr/>
                    <a:lstStyle/>
                    <a:p>
                      <a:pPr algn="ctr">
                        <a:spcBef>
                          <a:spcPts val="600"/>
                        </a:spcBef>
                      </a:pPr>
                      <a:r>
                        <a:rPr lang="en-GB" sz="2800" dirty="0"/>
                        <a:t>cohesion</a:t>
                      </a:r>
                    </a:p>
                  </a:txBody>
                  <a:tcPr anchor="ctr"/>
                </a:tc>
                <a:tc>
                  <a:txBody>
                    <a:bodyPr/>
                    <a:lstStyle/>
                    <a:p>
                      <a:pPr algn="ctr">
                        <a:spcBef>
                          <a:spcPts val="600"/>
                        </a:spcBef>
                      </a:pPr>
                      <a:r>
                        <a:rPr lang="en-GB" sz="2800" dirty="0"/>
                        <a:t>chaos</a:t>
                      </a:r>
                    </a:p>
                  </a:txBody>
                  <a:tcPr anchor="ctr">
                    <a:lnR w="12700" cap="flat" cmpd="sng" algn="ctr">
                      <a:solidFill>
                        <a:schemeClr val="tx1"/>
                      </a:solidFill>
                      <a:prstDash val="sysDash"/>
                      <a:round/>
                      <a:headEnd type="none" w="med" len="med"/>
                      <a:tailEnd type="none" w="med" len="med"/>
                    </a:lnR>
                  </a:tcPr>
                </a:tc>
                <a:tc>
                  <a:txBody>
                    <a:bodyPr/>
                    <a:lstStyle/>
                    <a:p>
                      <a:pPr algn="ctr">
                        <a:spcBef>
                          <a:spcPts val="600"/>
                        </a:spcBef>
                      </a:pPr>
                      <a:r>
                        <a:rPr lang="en-GB" sz="2800" dirty="0"/>
                        <a:t>audience</a:t>
                      </a:r>
                    </a:p>
                  </a:txBody>
                  <a:tcPr anchor="ctr">
                    <a:lnL w="12700" cap="flat" cmpd="sng" algn="ctr">
                      <a:solidFill>
                        <a:schemeClr val="tx1"/>
                      </a:solidFill>
                      <a:prstDash val="sysDash"/>
                      <a:round/>
                      <a:headEnd type="none" w="med" len="med"/>
                      <a:tailEnd type="none" w="med" len="med"/>
                    </a:lnL>
                  </a:tcPr>
                </a:tc>
                <a:tc>
                  <a:txBody>
                    <a:bodyPr/>
                    <a:lstStyle/>
                    <a:p>
                      <a:pPr algn="ctr">
                        <a:spcBef>
                          <a:spcPts val="600"/>
                        </a:spcBef>
                      </a:pPr>
                      <a:r>
                        <a:rPr lang="en-GB" sz="2800" dirty="0"/>
                        <a:t>participant</a:t>
                      </a:r>
                    </a:p>
                  </a:txBody>
                  <a:tcPr anchor="ctr"/>
                </a:tc>
                <a:extLst>
                  <a:ext uri="{0D108BD9-81ED-4DB2-BD59-A6C34878D82A}">
                    <a16:rowId xmlns:a16="http://schemas.microsoft.com/office/drawing/2014/main" xmlns="" val="3582894353"/>
                  </a:ext>
                </a:extLst>
              </a:tr>
              <a:tr h="857250">
                <a:tc>
                  <a:txBody>
                    <a:bodyPr/>
                    <a:lstStyle/>
                    <a:p>
                      <a:pPr algn="ctr">
                        <a:spcBef>
                          <a:spcPts val="600"/>
                        </a:spcBef>
                      </a:pPr>
                      <a:r>
                        <a:rPr lang="en-GB" sz="2800" dirty="0"/>
                        <a:t>dialogue</a:t>
                      </a:r>
                    </a:p>
                  </a:txBody>
                  <a:tcPr anchor="ctr"/>
                </a:tc>
                <a:tc>
                  <a:txBody>
                    <a:bodyPr/>
                    <a:lstStyle/>
                    <a:p>
                      <a:pPr algn="ctr">
                        <a:spcBef>
                          <a:spcPts val="600"/>
                        </a:spcBef>
                      </a:pPr>
                      <a:r>
                        <a:rPr lang="en-GB" sz="2800" dirty="0"/>
                        <a:t>monologue</a:t>
                      </a:r>
                    </a:p>
                  </a:txBody>
                  <a:tcPr anchor="ctr">
                    <a:lnR w="12700" cap="flat" cmpd="sng" algn="ctr">
                      <a:solidFill>
                        <a:schemeClr val="tx1"/>
                      </a:solidFill>
                      <a:prstDash val="sysDash"/>
                      <a:round/>
                      <a:headEnd type="none" w="med" len="med"/>
                      <a:tailEnd type="none" w="med" len="med"/>
                    </a:lnR>
                  </a:tcPr>
                </a:tc>
                <a:tc>
                  <a:txBody>
                    <a:bodyPr/>
                    <a:lstStyle/>
                    <a:p>
                      <a:pPr algn="ctr">
                        <a:spcBef>
                          <a:spcPts val="600"/>
                        </a:spcBef>
                      </a:pPr>
                      <a:r>
                        <a:rPr lang="en-GB" sz="2800" dirty="0"/>
                        <a:t>adaptability</a:t>
                      </a:r>
                    </a:p>
                  </a:txBody>
                  <a:tcPr anchor="ctr">
                    <a:lnL w="12700" cap="flat" cmpd="sng" algn="ctr">
                      <a:solidFill>
                        <a:schemeClr val="tx1"/>
                      </a:solidFill>
                      <a:prstDash val="sysDash"/>
                      <a:round/>
                      <a:headEnd type="none" w="med" len="med"/>
                      <a:tailEnd type="none" w="med" len="med"/>
                    </a:lnL>
                  </a:tcPr>
                </a:tc>
                <a:tc>
                  <a:txBody>
                    <a:bodyPr/>
                    <a:lstStyle/>
                    <a:p>
                      <a:pPr algn="ctr">
                        <a:spcBef>
                          <a:spcPts val="600"/>
                        </a:spcBef>
                      </a:pPr>
                      <a:r>
                        <a:rPr lang="en-GB" sz="2800" dirty="0"/>
                        <a:t>fixed form</a:t>
                      </a:r>
                    </a:p>
                  </a:txBody>
                  <a:tcPr anchor="ctr"/>
                </a:tc>
                <a:extLst>
                  <a:ext uri="{0D108BD9-81ED-4DB2-BD59-A6C34878D82A}">
                    <a16:rowId xmlns:a16="http://schemas.microsoft.com/office/drawing/2014/main" xmlns="" val="1574595412"/>
                  </a:ext>
                </a:extLst>
              </a:tr>
              <a:tr h="857250">
                <a:tc>
                  <a:txBody>
                    <a:bodyPr/>
                    <a:lstStyle/>
                    <a:p>
                      <a:pPr algn="ctr">
                        <a:spcBef>
                          <a:spcPts val="600"/>
                        </a:spcBef>
                      </a:pPr>
                      <a:r>
                        <a:rPr lang="en-GB" sz="2800" dirty="0"/>
                        <a:t>fantasy</a:t>
                      </a:r>
                    </a:p>
                  </a:txBody>
                  <a:tcPr anchor="ctr"/>
                </a:tc>
                <a:tc>
                  <a:txBody>
                    <a:bodyPr/>
                    <a:lstStyle/>
                    <a:p>
                      <a:pPr algn="ctr">
                        <a:spcBef>
                          <a:spcPts val="600"/>
                        </a:spcBef>
                      </a:pPr>
                      <a:r>
                        <a:rPr lang="en-GB" sz="2800" dirty="0"/>
                        <a:t>reality</a:t>
                      </a:r>
                    </a:p>
                  </a:txBody>
                  <a:tcPr anchor="ctr">
                    <a:lnR w="12700" cap="flat" cmpd="sng" algn="ctr">
                      <a:solidFill>
                        <a:schemeClr val="tx1"/>
                      </a:solidFill>
                      <a:prstDash val="sysDash"/>
                      <a:round/>
                      <a:headEnd type="none" w="med" len="med"/>
                      <a:tailEnd type="none" w="med" len="med"/>
                    </a:lnR>
                  </a:tcPr>
                </a:tc>
                <a:tc>
                  <a:txBody>
                    <a:bodyPr/>
                    <a:lstStyle/>
                    <a:p>
                      <a:pPr algn="ctr">
                        <a:spcBef>
                          <a:spcPts val="600"/>
                        </a:spcBef>
                      </a:pPr>
                      <a:r>
                        <a:rPr lang="en-GB" sz="2800" dirty="0"/>
                        <a:t>embodied</a:t>
                      </a:r>
                    </a:p>
                  </a:txBody>
                  <a:tcPr anchor="ctr">
                    <a:lnL w="12700" cap="flat" cmpd="sng" algn="ctr">
                      <a:solidFill>
                        <a:schemeClr val="tx1"/>
                      </a:solidFill>
                      <a:prstDash val="sysDash"/>
                      <a:round/>
                      <a:headEnd type="none" w="med" len="med"/>
                      <a:tailEnd type="none" w="med" len="med"/>
                    </a:lnL>
                  </a:tcPr>
                </a:tc>
                <a:tc>
                  <a:txBody>
                    <a:bodyPr/>
                    <a:lstStyle/>
                    <a:p>
                      <a:pPr algn="ctr">
                        <a:spcBef>
                          <a:spcPts val="600"/>
                        </a:spcBef>
                      </a:pPr>
                      <a:r>
                        <a:rPr lang="en-GB" sz="2800" dirty="0"/>
                        <a:t>absent</a:t>
                      </a:r>
                    </a:p>
                  </a:txBody>
                  <a:tcPr anchor="ctr"/>
                </a:tc>
                <a:extLst>
                  <a:ext uri="{0D108BD9-81ED-4DB2-BD59-A6C34878D82A}">
                    <a16:rowId xmlns:a16="http://schemas.microsoft.com/office/drawing/2014/main" xmlns="" val="314239707"/>
                  </a:ext>
                </a:extLst>
              </a:tr>
              <a:tr h="857250">
                <a:tc>
                  <a:txBody>
                    <a:bodyPr/>
                    <a:lstStyle/>
                    <a:p>
                      <a:pPr algn="ctr">
                        <a:spcBef>
                          <a:spcPts val="600"/>
                        </a:spcBef>
                      </a:pPr>
                      <a:r>
                        <a:rPr lang="en-GB" sz="2800" dirty="0"/>
                        <a:t>multimodal</a:t>
                      </a:r>
                    </a:p>
                  </a:txBody>
                  <a:tcPr anchor="ctr"/>
                </a:tc>
                <a:tc>
                  <a:txBody>
                    <a:bodyPr/>
                    <a:lstStyle/>
                    <a:p>
                      <a:pPr algn="ctr">
                        <a:spcBef>
                          <a:spcPts val="600"/>
                        </a:spcBef>
                      </a:pPr>
                      <a:r>
                        <a:rPr lang="en-GB" sz="2800" dirty="0"/>
                        <a:t>single channel</a:t>
                      </a:r>
                    </a:p>
                  </a:txBody>
                  <a:tcPr anchor="ctr">
                    <a:lnR w="12700" cap="flat" cmpd="sng" algn="ctr">
                      <a:solidFill>
                        <a:schemeClr val="tx1"/>
                      </a:solidFill>
                      <a:prstDash val="sysDash"/>
                      <a:round/>
                      <a:headEnd type="none" w="med" len="med"/>
                      <a:tailEnd type="none" w="med" len="med"/>
                    </a:lnR>
                  </a:tcPr>
                </a:tc>
                <a:tc>
                  <a:txBody>
                    <a:bodyPr/>
                    <a:lstStyle/>
                    <a:p>
                      <a:pPr algn="ctr">
                        <a:spcBef>
                          <a:spcPts val="600"/>
                        </a:spcBef>
                      </a:pPr>
                      <a:r>
                        <a:rPr lang="en-GB" sz="2800" dirty="0"/>
                        <a:t>creative</a:t>
                      </a:r>
                    </a:p>
                  </a:txBody>
                  <a:tcPr anchor="ctr">
                    <a:lnL w="12700" cap="flat" cmpd="sng" algn="ctr">
                      <a:solidFill>
                        <a:schemeClr val="tx1"/>
                      </a:solidFill>
                      <a:prstDash val="sysDash"/>
                      <a:round/>
                      <a:headEnd type="none" w="med" len="med"/>
                      <a:tailEnd type="none" w="med" len="med"/>
                    </a:lnL>
                  </a:tcPr>
                </a:tc>
                <a:tc>
                  <a:txBody>
                    <a:bodyPr/>
                    <a:lstStyle/>
                    <a:p>
                      <a:pPr algn="ctr">
                        <a:spcBef>
                          <a:spcPts val="600"/>
                        </a:spcBef>
                      </a:pPr>
                      <a:r>
                        <a:rPr lang="en-GB" sz="2800" dirty="0"/>
                        <a:t>formulaic</a:t>
                      </a:r>
                    </a:p>
                  </a:txBody>
                  <a:tcPr anchor="ctr"/>
                </a:tc>
                <a:extLst>
                  <a:ext uri="{0D108BD9-81ED-4DB2-BD59-A6C34878D82A}">
                    <a16:rowId xmlns:a16="http://schemas.microsoft.com/office/drawing/2014/main" xmlns="" val="1811164743"/>
                  </a:ext>
                </a:extLst>
              </a:tr>
              <a:tr h="857250">
                <a:tc>
                  <a:txBody>
                    <a:bodyPr/>
                    <a:lstStyle/>
                    <a:p>
                      <a:pPr algn="ctr">
                        <a:spcBef>
                          <a:spcPts val="600"/>
                        </a:spcBef>
                      </a:pPr>
                      <a:r>
                        <a:rPr lang="en-GB" sz="2800" dirty="0"/>
                        <a:t>criticality</a:t>
                      </a:r>
                    </a:p>
                  </a:txBody>
                  <a:tcPr anchor="ctr"/>
                </a:tc>
                <a:tc>
                  <a:txBody>
                    <a:bodyPr/>
                    <a:lstStyle/>
                    <a:p>
                      <a:pPr algn="ctr">
                        <a:spcBef>
                          <a:spcPts val="600"/>
                        </a:spcBef>
                      </a:pPr>
                      <a:r>
                        <a:rPr lang="en-GB" sz="2800" dirty="0"/>
                        <a:t>trust</a:t>
                      </a:r>
                    </a:p>
                  </a:txBody>
                  <a:tcPr anchor="ctr">
                    <a:lnR w="12700" cap="flat" cmpd="sng" algn="ctr">
                      <a:solidFill>
                        <a:schemeClr val="tx1"/>
                      </a:solidFill>
                      <a:prstDash val="sysDash"/>
                      <a:round/>
                      <a:headEnd type="none" w="med" len="med"/>
                      <a:tailEnd type="none" w="med" len="med"/>
                    </a:lnR>
                  </a:tcPr>
                </a:tc>
                <a:tc>
                  <a:txBody>
                    <a:bodyPr/>
                    <a:lstStyle/>
                    <a:p>
                      <a:pPr algn="ctr">
                        <a:spcBef>
                          <a:spcPts val="600"/>
                        </a:spcBef>
                      </a:pPr>
                      <a:r>
                        <a:rPr lang="en-GB" sz="2800" dirty="0"/>
                        <a:t>passive</a:t>
                      </a:r>
                    </a:p>
                  </a:txBody>
                  <a:tcPr anchor="ctr">
                    <a:lnL w="12700" cap="flat" cmpd="sng" algn="ctr">
                      <a:solidFill>
                        <a:schemeClr val="tx1"/>
                      </a:solidFill>
                      <a:prstDash val="sysDash"/>
                      <a:round/>
                      <a:headEnd type="none" w="med" len="med"/>
                      <a:tailEnd type="none" w="med" len="med"/>
                    </a:lnL>
                  </a:tcPr>
                </a:tc>
                <a:tc>
                  <a:txBody>
                    <a:bodyPr/>
                    <a:lstStyle/>
                    <a:p>
                      <a:pPr algn="ctr">
                        <a:spcBef>
                          <a:spcPts val="600"/>
                        </a:spcBef>
                      </a:pPr>
                      <a:r>
                        <a:rPr lang="en-GB" sz="2800" dirty="0"/>
                        <a:t>active</a:t>
                      </a:r>
                    </a:p>
                  </a:txBody>
                  <a:tcPr anchor="ctr"/>
                </a:tc>
                <a:extLst>
                  <a:ext uri="{0D108BD9-81ED-4DB2-BD59-A6C34878D82A}">
                    <a16:rowId xmlns:a16="http://schemas.microsoft.com/office/drawing/2014/main" xmlns="" val="1162042786"/>
                  </a:ext>
                </a:extLst>
              </a:tr>
            </a:tbl>
          </a:graphicData>
        </a:graphic>
      </p:graphicFrame>
    </p:spTree>
    <p:extLst>
      <p:ext uri="{BB962C8B-B14F-4D97-AF65-F5344CB8AC3E}">
        <p14:creationId xmlns:p14="http://schemas.microsoft.com/office/powerpoint/2010/main" val="2626788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543DBE-DC44-4DB6-BBC2-87FCAFBE2817}"/>
              </a:ext>
            </a:extLst>
          </p:cNvPr>
          <p:cNvSpPr>
            <a:spLocks noGrp="1"/>
          </p:cNvSpPr>
          <p:nvPr>
            <p:ph type="title"/>
          </p:nvPr>
        </p:nvSpPr>
        <p:spPr/>
        <p:txBody>
          <a:bodyPr>
            <a:normAutofit fontScale="90000"/>
          </a:bodyPr>
          <a:lstStyle/>
          <a:p>
            <a:r>
              <a:rPr lang="en-GB" dirty="0"/>
              <a:t>Constructing a semantic field</a:t>
            </a:r>
            <a:br>
              <a:rPr lang="en-GB" dirty="0"/>
            </a:br>
            <a:r>
              <a:rPr lang="en-GB" dirty="0"/>
              <a:t>for oral storytelling</a:t>
            </a:r>
          </a:p>
        </p:txBody>
      </p:sp>
      <p:pic>
        <p:nvPicPr>
          <p:cNvPr id="4" name="Picture 3">
            <a:extLst>
              <a:ext uri="{FF2B5EF4-FFF2-40B4-BE49-F238E27FC236}">
                <a16:creationId xmlns:a16="http://schemas.microsoft.com/office/drawing/2014/main" xmlns="" id="{E7FF0B79-3E47-4795-9B45-C04FBC66251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84132" y="2335508"/>
            <a:ext cx="5737736" cy="4074375"/>
          </a:xfrm>
          <a:prstGeom prst="rect">
            <a:avLst/>
          </a:prstGeom>
        </p:spPr>
      </p:pic>
    </p:spTree>
    <p:extLst>
      <p:ext uri="{BB962C8B-B14F-4D97-AF65-F5344CB8AC3E}">
        <p14:creationId xmlns:p14="http://schemas.microsoft.com/office/powerpoint/2010/main" val="46985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1F0C14-F6AB-483C-9F0E-ABA38A33C981}"/>
              </a:ext>
            </a:extLst>
          </p:cNvPr>
          <p:cNvSpPr>
            <a:spLocks noGrp="1"/>
          </p:cNvSpPr>
          <p:nvPr>
            <p:ph type="title"/>
          </p:nvPr>
        </p:nvSpPr>
        <p:spPr/>
        <p:txBody>
          <a:bodyPr/>
          <a:lstStyle/>
          <a:p>
            <a:r>
              <a:rPr lang="en-GB" dirty="0"/>
              <a:t>Questions to Consider</a:t>
            </a:r>
          </a:p>
        </p:txBody>
      </p:sp>
      <p:graphicFrame>
        <p:nvGraphicFramePr>
          <p:cNvPr id="4" name="Content Placeholder 3">
            <a:extLst>
              <a:ext uri="{FF2B5EF4-FFF2-40B4-BE49-F238E27FC236}">
                <a16:creationId xmlns:a16="http://schemas.microsoft.com/office/drawing/2014/main" xmlns="" id="{F74EBD20-D44D-4E13-BF48-7A1F68F002D5}"/>
              </a:ext>
            </a:extLst>
          </p:cNvPr>
          <p:cNvGraphicFramePr>
            <a:graphicFrameLocks noGrp="1"/>
          </p:cNvGraphicFramePr>
          <p:nvPr>
            <p:ph idx="1"/>
            <p:extLst>
              <p:ext uri="{D42A27DB-BD31-4B8C-83A1-F6EECF244321}">
                <p14:modId xmlns:p14="http://schemas.microsoft.com/office/powerpoint/2010/main" val="4107412596"/>
              </p:ext>
            </p:extLst>
          </p:nvPr>
        </p:nvGraphicFramePr>
        <p:xfrm>
          <a:off x="629587" y="2638424"/>
          <a:ext cx="8799226" cy="3777944"/>
        </p:xfrm>
        <a:graphic>
          <a:graphicData uri="http://schemas.openxmlformats.org/drawingml/2006/table">
            <a:tbl>
              <a:tblPr firstRow="1" bandRow="1">
                <a:tableStyleId>{5940675A-B579-460E-94D1-54222C63F5DA}</a:tableStyleId>
              </a:tblPr>
              <a:tblGrid>
                <a:gridCol w="8799226">
                  <a:extLst>
                    <a:ext uri="{9D8B030D-6E8A-4147-A177-3AD203B41FA5}">
                      <a16:colId xmlns:a16="http://schemas.microsoft.com/office/drawing/2014/main" xmlns="" val="1525102735"/>
                    </a:ext>
                  </a:extLst>
                </a:gridCol>
              </a:tblGrid>
              <a:tr h="581580">
                <a:tc>
                  <a:txBody>
                    <a:bodyPr/>
                    <a:lstStyle/>
                    <a:p>
                      <a:r>
                        <a:rPr lang="en-GB" sz="2400" dirty="0"/>
                        <a:t>Did the resource lead you to tell stories or talk about stories (what was the subject of your discourse, the actors in a story, or the story itself)?</a:t>
                      </a:r>
                    </a:p>
                  </a:txBody>
                  <a:tcPr/>
                </a:tc>
                <a:extLst>
                  <a:ext uri="{0D108BD9-81ED-4DB2-BD59-A6C34878D82A}">
                    <a16:rowId xmlns:a16="http://schemas.microsoft.com/office/drawing/2014/main" xmlns="" val="4121617565"/>
                  </a:ext>
                </a:extLst>
              </a:tr>
              <a:tr h="1003822">
                <a:tc>
                  <a:txBody>
                    <a:bodyPr/>
                    <a:lstStyle/>
                    <a:p>
                      <a:r>
                        <a:rPr lang="en-GB" sz="2400" dirty="0"/>
                        <a:t>Did you identify common folk/fairy tale tropes or archetypes during your exploration of the resource?</a:t>
                      </a:r>
                    </a:p>
                  </a:txBody>
                  <a:tcPr/>
                </a:tc>
                <a:extLst>
                  <a:ext uri="{0D108BD9-81ED-4DB2-BD59-A6C34878D82A}">
                    <a16:rowId xmlns:a16="http://schemas.microsoft.com/office/drawing/2014/main" xmlns="" val="103603848"/>
                  </a:ext>
                </a:extLst>
              </a:tr>
              <a:tr h="5815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How culturally located were your explorations of the resources?</a:t>
                      </a:r>
                    </a:p>
                  </a:txBody>
                  <a:tcPr/>
                </a:tc>
                <a:extLst>
                  <a:ext uri="{0D108BD9-81ED-4DB2-BD59-A6C34878D82A}">
                    <a16:rowId xmlns:a16="http://schemas.microsoft.com/office/drawing/2014/main" xmlns="" val="1238593606"/>
                  </a:ext>
                </a:extLst>
              </a:tr>
              <a:tr h="10038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What knowledge, skills or understanding did you bring to your exploration of the resource?</a:t>
                      </a:r>
                    </a:p>
                  </a:txBody>
                  <a:tcPr/>
                </a:tc>
                <a:extLst>
                  <a:ext uri="{0D108BD9-81ED-4DB2-BD59-A6C34878D82A}">
                    <a16:rowId xmlns:a16="http://schemas.microsoft.com/office/drawing/2014/main" xmlns="" val="3140599852"/>
                  </a:ext>
                </a:extLst>
              </a:tr>
            </a:tbl>
          </a:graphicData>
        </a:graphic>
      </p:graphicFrame>
    </p:spTree>
    <p:extLst>
      <p:ext uri="{BB962C8B-B14F-4D97-AF65-F5344CB8AC3E}">
        <p14:creationId xmlns:p14="http://schemas.microsoft.com/office/powerpoint/2010/main" val="1036252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7E29D0-9E48-44E2-8B6D-F4848B5DF334}"/>
              </a:ext>
            </a:extLst>
          </p:cNvPr>
          <p:cNvSpPr>
            <a:spLocks noGrp="1"/>
          </p:cNvSpPr>
          <p:nvPr>
            <p:ph type="title"/>
          </p:nvPr>
        </p:nvSpPr>
        <p:spPr>
          <a:xfrm>
            <a:off x="309072" y="233173"/>
            <a:ext cx="4380915" cy="899503"/>
          </a:xfrm>
        </p:spPr>
        <p:txBody>
          <a:bodyPr>
            <a:normAutofit fontScale="90000"/>
          </a:bodyPr>
          <a:lstStyle/>
          <a:p>
            <a:r>
              <a:rPr lang="en-GB" dirty="0"/>
              <a:t>What do we mean by Storytelling?</a:t>
            </a:r>
          </a:p>
        </p:txBody>
      </p:sp>
      <p:graphicFrame>
        <p:nvGraphicFramePr>
          <p:cNvPr id="3" name="Diagram 2">
            <a:extLst>
              <a:ext uri="{FF2B5EF4-FFF2-40B4-BE49-F238E27FC236}">
                <a16:creationId xmlns:a16="http://schemas.microsoft.com/office/drawing/2014/main" xmlns="" id="{5270D4CB-B7BA-412D-9C8C-8BD10DAA0AAE}"/>
              </a:ext>
            </a:extLst>
          </p:cNvPr>
          <p:cNvGraphicFramePr/>
          <p:nvPr>
            <p:extLst>
              <p:ext uri="{D42A27DB-BD31-4B8C-83A1-F6EECF244321}">
                <p14:modId xmlns:p14="http://schemas.microsoft.com/office/powerpoint/2010/main" val="3959370319"/>
              </p:ext>
            </p:extLst>
          </p:nvPr>
        </p:nvGraphicFramePr>
        <p:xfrm>
          <a:off x="2259454" y="78166"/>
          <a:ext cx="8329890" cy="6701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1621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7E29D0-9E48-44E2-8B6D-F4848B5DF334}"/>
              </a:ext>
            </a:extLst>
          </p:cNvPr>
          <p:cNvSpPr>
            <a:spLocks noGrp="1"/>
          </p:cNvSpPr>
          <p:nvPr>
            <p:ph type="title"/>
          </p:nvPr>
        </p:nvSpPr>
        <p:spPr/>
        <p:txBody>
          <a:bodyPr/>
          <a:lstStyle/>
          <a:p>
            <a:r>
              <a:rPr lang="en-GB" dirty="0"/>
              <a:t>What do we mean by Storytelling?</a:t>
            </a:r>
          </a:p>
        </p:txBody>
      </p:sp>
      <p:sp>
        <p:nvSpPr>
          <p:cNvPr id="5" name="Rectangle 4">
            <a:extLst>
              <a:ext uri="{FF2B5EF4-FFF2-40B4-BE49-F238E27FC236}">
                <a16:creationId xmlns:a16="http://schemas.microsoft.com/office/drawing/2014/main" xmlns="" id="{7B8E9F97-FD92-4C1D-A870-DF888E3CBB26}"/>
              </a:ext>
            </a:extLst>
          </p:cNvPr>
          <p:cNvSpPr/>
          <p:nvPr/>
        </p:nvSpPr>
        <p:spPr>
          <a:xfrm>
            <a:off x="972402" y="2505670"/>
            <a:ext cx="2396810" cy="1200329"/>
          </a:xfrm>
          <a:prstGeom prst="rect">
            <a:avLst/>
          </a:prstGeom>
          <a:noFill/>
        </p:spPr>
        <p:txBody>
          <a:bodyPr wrap="none" lIns="91440" tIns="45720" rIns="91440" bIns="45720">
            <a:spAutoFit/>
          </a:bodyPr>
          <a:lstStyle/>
          <a:p>
            <a:pPr algn="ctr"/>
            <a:r>
              <a:rPr lang="en-US" sz="7200" b="0" cap="none" spc="0" dirty="0">
                <a:ln w="0"/>
                <a:solidFill>
                  <a:schemeClr val="tx1"/>
                </a:solidFill>
              </a:rPr>
              <a:t>telling</a:t>
            </a:r>
          </a:p>
        </p:txBody>
      </p:sp>
      <p:sp>
        <p:nvSpPr>
          <p:cNvPr id="9" name="Content Placeholder 2">
            <a:extLst>
              <a:ext uri="{FF2B5EF4-FFF2-40B4-BE49-F238E27FC236}">
                <a16:creationId xmlns:a16="http://schemas.microsoft.com/office/drawing/2014/main" xmlns="" id="{C4FF31D4-1B1E-49A3-82F6-84E5F223C965}"/>
              </a:ext>
            </a:extLst>
          </p:cNvPr>
          <p:cNvSpPr>
            <a:spLocks noGrp="1"/>
          </p:cNvSpPr>
          <p:nvPr>
            <p:ph idx="1"/>
          </p:nvPr>
        </p:nvSpPr>
        <p:spPr>
          <a:xfrm>
            <a:off x="3037911" y="6109311"/>
            <a:ext cx="6432568" cy="420041"/>
          </a:xfrm>
        </p:spPr>
        <p:txBody>
          <a:bodyPr>
            <a:normAutofit/>
          </a:bodyPr>
          <a:lstStyle/>
          <a:p>
            <a:pPr marL="0" indent="0" algn="r">
              <a:buNone/>
            </a:pPr>
            <a:r>
              <a:rPr lang="en-GB" dirty="0"/>
              <a:t>With reference to Ochs and Capps (2001)</a:t>
            </a:r>
          </a:p>
        </p:txBody>
      </p:sp>
      <p:sp>
        <p:nvSpPr>
          <p:cNvPr id="7" name="Callout: Line with Border and Accent Bar 6">
            <a:extLst>
              <a:ext uri="{FF2B5EF4-FFF2-40B4-BE49-F238E27FC236}">
                <a16:creationId xmlns:a16="http://schemas.microsoft.com/office/drawing/2014/main" xmlns="" id="{2CA5C353-CFEE-4CE3-9AB1-FF9687F5E50A}"/>
              </a:ext>
            </a:extLst>
          </p:cNvPr>
          <p:cNvSpPr/>
          <p:nvPr/>
        </p:nvSpPr>
        <p:spPr>
          <a:xfrm>
            <a:off x="3230925" y="4556725"/>
            <a:ext cx="5370382" cy="1200329"/>
          </a:xfrm>
          <a:prstGeom prst="accentBorderCallout1">
            <a:avLst>
              <a:gd name="adj1" fmla="val 49098"/>
              <a:gd name="adj2" fmla="val -2648"/>
              <a:gd name="adj3" fmla="val -72683"/>
              <a:gd name="adj4" fmla="val -22008"/>
            </a:avLst>
          </a:prstGeom>
          <a:noFill/>
          <a:ln w="38100">
            <a:solidFill>
              <a:srgbClr val="C00000"/>
            </a:solidFill>
          </a:ln>
        </p:spPr>
        <p:txBody>
          <a:bodyPr wrap="square" lIns="91440" tIns="45720" rIns="91440" bIns="45720">
            <a:spAutoFit/>
          </a:bodyPr>
          <a:lstStyle/>
          <a:p>
            <a:pPr algn="ctr"/>
            <a:r>
              <a:rPr lang="en-US" sz="7200" b="0" cap="none" spc="0" dirty="0">
                <a:ln w="0"/>
                <a:solidFill>
                  <a:schemeClr val="tx1"/>
                </a:solidFill>
              </a:rPr>
              <a:t>sense-making</a:t>
            </a:r>
          </a:p>
        </p:txBody>
      </p:sp>
      <p:sp>
        <p:nvSpPr>
          <p:cNvPr id="10" name="Callout: Line with Border and Accent Bar 9">
            <a:extLst>
              <a:ext uri="{FF2B5EF4-FFF2-40B4-BE49-F238E27FC236}">
                <a16:creationId xmlns:a16="http://schemas.microsoft.com/office/drawing/2014/main" xmlns="" id="{AFA6401A-3D34-48EF-B1B1-2303099B5D4A}"/>
              </a:ext>
            </a:extLst>
          </p:cNvPr>
          <p:cNvSpPr/>
          <p:nvPr/>
        </p:nvSpPr>
        <p:spPr>
          <a:xfrm>
            <a:off x="4699440" y="3004138"/>
            <a:ext cx="4965398" cy="1200329"/>
          </a:xfrm>
          <a:prstGeom prst="accentBorderCallout1">
            <a:avLst>
              <a:gd name="adj1" fmla="val 55911"/>
              <a:gd name="adj2" fmla="val -2683"/>
              <a:gd name="adj3" fmla="val 24553"/>
              <a:gd name="adj4" fmla="val -26819"/>
            </a:avLst>
          </a:prstGeom>
          <a:noFill/>
          <a:ln w="38100">
            <a:solidFill>
              <a:srgbClr val="C00000"/>
            </a:solidFill>
          </a:ln>
        </p:spPr>
        <p:txBody>
          <a:bodyPr wrap="none" lIns="91440" tIns="45720" rIns="91440" bIns="45720">
            <a:spAutoFit/>
          </a:bodyPr>
          <a:lstStyle/>
          <a:p>
            <a:pPr algn="ctr"/>
            <a:r>
              <a:rPr lang="en-US" sz="7200" b="0" cap="none" spc="0" dirty="0">
                <a:ln w="0"/>
                <a:solidFill>
                  <a:schemeClr val="tx1"/>
                </a:solidFill>
              </a:rPr>
              <a:t>performance</a:t>
            </a:r>
          </a:p>
        </p:txBody>
      </p:sp>
    </p:spTree>
    <p:extLst>
      <p:ext uri="{BB962C8B-B14F-4D97-AF65-F5344CB8AC3E}">
        <p14:creationId xmlns:p14="http://schemas.microsoft.com/office/powerpoint/2010/main" val="2360526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7303CB3-DEDE-4F1A-BCFC-875351E6E5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26295" y="1689417"/>
            <a:ext cx="2640686" cy="3681412"/>
          </a:xfrm>
          <a:prstGeom prst="rect">
            <a:avLst/>
          </a:prstGeom>
          <a:ln>
            <a:noFill/>
          </a:ln>
          <a:effectLst>
            <a:outerShdw blurRad="292100" dist="139700" dir="2700000" algn="tl" rotWithShape="0">
              <a:srgbClr val="333333">
                <a:alpha val="65000"/>
              </a:srgbClr>
            </a:outerShdw>
          </a:effectLst>
        </p:spPr>
      </p:pic>
      <p:sp>
        <p:nvSpPr>
          <p:cNvPr id="11266" name="Title 6"/>
          <p:cNvSpPr>
            <a:spLocks noGrp="1"/>
          </p:cNvSpPr>
          <p:nvPr>
            <p:ph type="title"/>
          </p:nvPr>
        </p:nvSpPr>
        <p:spPr>
          <a:xfrm>
            <a:off x="1880732" y="236594"/>
            <a:ext cx="6432568" cy="1188720"/>
          </a:xfrm>
        </p:spPr>
        <p:txBody>
          <a:bodyPr/>
          <a:lstStyle/>
          <a:p>
            <a:r>
              <a:rPr lang="en-GB" dirty="0"/>
              <a:t>Storytelling: </a:t>
            </a:r>
            <a:br>
              <a:rPr lang="en-GB" dirty="0"/>
            </a:br>
            <a:r>
              <a:rPr lang="en-GB" dirty="0"/>
              <a:t>variations in Practice</a:t>
            </a:r>
          </a:p>
        </p:txBody>
      </p:sp>
      <p:sp>
        <p:nvSpPr>
          <p:cNvPr id="6" name="Rectangle 5"/>
          <p:cNvSpPr/>
          <p:nvPr/>
        </p:nvSpPr>
        <p:spPr>
          <a:xfrm>
            <a:off x="4851649" y="6346850"/>
            <a:ext cx="4766626" cy="369332"/>
          </a:xfrm>
          <a:prstGeom prst="rect">
            <a:avLst/>
          </a:prstGeom>
        </p:spPr>
        <p:txBody>
          <a:bodyPr wrap="none">
            <a:spAutoFit/>
          </a:bodyPr>
          <a:lstStyle/>
          <a:p>
            <a:r>
              <a:rPr lang="en-GB" dirty="0">
                <a:hlinkClick r:id="rId4"/>
              </a:rPr>
              <a:t>https://www.youtube.com/watch?v=xvsLgrEDtyc</a:t>
            </a:r>
            <a:r>
              <a:rPr lang="en-GB" dirty="0"/>
              <a:t> </a:t>
            </a:r>
          </a:p>
        </p:txBody>
      </p:sp>
      <p:pic>
        <p:nvPicPr>
          <p:cNvPr id="1026"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918324" y="4285504"/>
            <a:ext cx="3558127" cy="20184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2">
            <a:extLst>
              <a:ext uri="{FF2B5EF4-FFF2-40B4-BE49-F238E27FC236}">
                <a16:creationId xmlns:a16="http://schemas.microsoft.com/office/drawing/2014/main" xmlns="" id="{47731B82-C1FD-4312-BFD1-2B02F37D13B9}"/>
              </a:ext>
            </a:extLst>
          </p:cNvPr>
          <p:cNvSpPr txBox="1">
            <a:spLocks/>
          </p:cNvSpPr>
          <p:nvPr/>
        </p:nvSpPr>
        <p:spPr>
          <a:xfrm>
            <a:off x="838200" y="1773239"/>
            <a:ext cx="4258816" cy="435292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GB" sz="2400" dirty="0">
                <a:solidFill>
                  <a:srgbClr val="002060"/>
                </a:solidFill>
                <a:latin typeface="Calibri" panose="020F0502020204030204" pitchFamily="34" charset="0"/>
                <a:cs typeface="Calibri" panose="020F0502020204030204" pitchFamily="34" charset="0"/>
              </a:rPr>
              <a:t>Conversational storytelling</a:t>
            </a:r>
          </a:p>
          <a:p>
            <a:r>
              <a:rPr lang="en-GB" sz="2400" dirty="0">
                <a:solidFill>
                  <a:srgbClr val="002060"/>
                </a:solidFill>
                <a:latin typeface="Calibri" panose="020F0502020204030204" pitchFamily="34" charset="0"/>
                <a:cs typeface="Calibri" panose="020F0502020204030204" pitchFamily="34" charset="0"/>
              </a:rPr>
              <a:t>A storyteller and a group of story hearers</a:t>
            </a:r>
          </a:p>
          <a:p>
            <a:r>
              <a:rPr lang="en-GB" sz="2400" dirty="0">
                <a:solidFill>
                  <a:srgbClr val="002060"/>
                </a:solidFill>
                <a:latin typeface="Calibri" panose="020F0502020204030204" pitchFamily="34" charset="0"/>
                <a:cs typeface="Calibri" panose="020F0502020204030204" pitchFamily="34" charset="0"/>
              </a:rPr>
              <a:t>A principal storyteller in a storytelling community</a:t>
            </a:r>
          </a:p>
          <a:p>
            <a:r>
              <a:rPr lang="en-GB" sz="2400" dirty="0">
                <a:solidFill>
                  <a:srgbClr val="002060"/>
                </a:solidFill>
                <a:latin typeface="Calibri" panose="020F0502020204030204" pitchFamily="34" charset="0"/>
                <a:cs typeface="Calibri" panose="020F0502020204030204" pitchFamily="34" charset="0"/>
              </a:rPr>
              <a:t>Group story recitation</a:t>
            </a:r>
          </a:p>
          <a:p>
            <a:r>
              <a:rPr lang="en-GB" sz="2400" dirty="0">
                <a:solidFill>
                  <a:srgbClr val="002060"/>
                </a:solidFill>
                <a:latin typeface="Calibri" panose="020F0502020204030204" pitchFamily="34" charset="0"/>
                <a:cs typeface="Calibri" panose="020F0502020204030204" pitchFamily="34" charset="0"/>
              </a:rPr>
              <a:t>Group storytelling</a:t>
            </a:r>
          </a:p>
          <a:p>
            <a:r>
              <a:rPr lang="en-GB" sz="2400" dirty="0">
                <a:solidFill>
                  <a:srgbClr val="002060"/>
                </a:solidFill>
                <a:latin typeface="Calibri" panose="020F0502020204030204" pitchFamily="34" charset="0"/>
                <a:cs typeface="Calibri" panose="020F0502020204030204" pitchFamily="34" charset="0"/>
              </a:rPr>
              <a:t>Interactive story-making </a:t>
            </a:r>
            <a:br>
              <a:rPr lang="en-GB" sz="2400" dirty="0">
                <a:solidFill>
                  <a:srgbClr val="002060"/>
                </a:solidFill>
                <a:latin typeface="Calibri" panose="020F0502020204030204" pitchFamily="34" charset="0"/>
                <a:cs typeface="Calibri" panose="020F0502020204030204" pitchFamily="34" charset="0"/>
              </a:rPr>
            </a:br>
            <a:r>
              <a:rPr lang="en-GB" sz="2400" dirty="0">
                <a:solidFill>
                  <a:srgbClr val="002060"/>
                </a:solidFill>
                <a:latin typeface="Calibri" panose="020F0502020204030204" pitchFamily="34" charset="0"/>
                <a:cs typeface="Calibri" panose="020F0502020204030204" pitchFamily="34" charset="0"/>
              </a:rPr>
              <a:t>(enacted)</a:t>
            </a:r>
          </a:p>
          <a:p>
            <a:r>
              <a:rPr lang="en-GB" sz="2400" dirty="0">
                <a:solidFill>
                  <a:srgbClr val="002060"/>
                </a:solidFill>
                <a:latin typeface="Calibri" panose="020F0502020204030204" pitchFamily="34" charset="0"/>
                <a:cs typeface="Calibri" panose="020F0502020204030204" pitchFamily="34" charset="0"/>
              </a:rPr>
              <a:t>Directed story-making</a:t>
            </a:r>
            <a:br>
              <a:rPr lang="en-GB" sz="2400" dirty="0">
                <a:solidFill>
                  <a:srgbClr val="002060"/>
                </a:solidFill>
                <a:latin typeface="Calibri" panose="020F0502020204030204" pitchFamily="34" charset="0"/>
                <a:cs typeface="Calibri" panose="020F0502020204030204" pitchFamily="34" charset="0"/>
              </a:rPr>
            </a:br>
            <a:r>
              <a:rPr lang="en-GB" sz="2400" dirty="0">
                <a:solidFill>
                  <a:srgbClr val="002060"/>
                </a:solidFill>
                <a:latin typeface="Calibri" panose="020F0502020204030204" pitchFamily="34" charset="0"/>
                <a:cs typeface="Calibri" panose="020F0502020204030204" pitchFamily="34" charset="0"/>
              </a:rPr>
              <a:t>(enacted)</a:t>
            </a:r>
          </a:p>
        </p:txBody>
      </p:sp>
    </p:spTree>
    <p:extLst>
      <p:ext uri="{BB962C8B-B14F-4D97-AF65-F5344CB8AC3E}">
        <p14:creationId xmlns:p14="http://schemas.microsoft.com/office/powerpoint/2010/main" val="3842860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Dyslexia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Dyslexia 1" id="{9390A2CE-FD9A-4ABC-B3E2-B6EEE2DD624F}" vid="{A83EB96F-0C4E-4F24-863B-2331EE319A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xmlns="" name="Parcel" id="{8BEC4385-4EB9-4D53-BFB5-0EA123736B6D}" vid="{4DB32801-28C0-48B0-8C1D-A9A58613615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Dyslexia 1</Template>
  <TotalTime>1846</TotalTime>
  <Words>4222</Words>
  <Application>Microsoft Macintosh PowerPoint</Application>
  <PresentationFormat>A4 Paper (210x297 mm)</PresentationFormat>
  <Paragraphs>330</Paragraphs>
  <Slides>40</Slides>
  <Notes>20</Notes>
  <HiddenSlides>0</HiddenSlides>
  <MMClips>0</MMClips>
  <ScaleCrop>false</ScaleCrop>
  <HeadingPairs>
    <vt:vector size="4" baseType="variant">
      <vt:variant>
        <vt:lpstr>Theme</vt:lpstr>
      </vt:variant>
      <vt:variant>
        <vt:i4>3</vt:i4>
      </vt:variant>
      <vt:variant>
        <vt:lpstr>Slide Titles</vt:lpstr>
      </vt:variant>
      <vt:variant>
        <vt:i4>40</vt:i4>
      </vt:variant>
    </vt:vector>
  </HeadingPairs>
  <TitlesOfParts>
    <vt:vector size="43" baseType="lpstr">
      <vt:lpstr>Dyslexia 1</vt:lpstr>
      <vt:lpstr>Office Theme</vt:lpstr>
      <vt:lpstr>Parcel</vt:lpstr>
      <vt:lpstr>Meaning making and meaning shaping        the contribution of oral storytelling to literacy learning</vt:lpstr>
      <vt:lpstr>An Opening Word from  Gordon Wells</vt:lpstr>
      <vt:lpstr>Key Questions</vt:lpstr>
      <vt:lpstr>Let's Play with story!</vt:lpstr>
      <vt:lpstr>Constructing a semantic field for oral storytelling</vt:lpstr>
      <vt:lpstr>Questions to Consider</vt:lpstr>
      <vt:lpstr>What do we mean by Storytelling?</vt:lpstr>
      <vt:lpstr>What do we mean by Storytelling?</vt:lpstr>
      <vt:lpstr>Storytelling:  variations in Practice</vt:lpstr>
      <vt:lpstr>A Midsummer Night’s Dream: Plot Activity </vt:lpstr>
      <vt:lpstr>FS/KS1: The Helicopter Technique based on the work of Vivian Gussin Paley (1990)</vt:lpstr>
      <vt:lpstr>Godly (and not-so-Godly) Play</vt:lpstr>
      <vt:lpstr>Kamishibai (Japanese Paper Theatre)</vt:lpstr>
      <vt:lpstr>Kamishibai in the Classroom</vt:lpstr>
      <vt:lpstr>Kamishibai in the Classroom: Reading or Telling?</vt:lpstr>
      <vt:lpstr>Lines of Enquiry</vt:lpstr>
      <vt:lpstr>Why Storytelling?</vt:lpstr>
      <vt:lpstr>Storytelling to Writing Four month intervention with Year 6</vt:lpstr>
      <vt:lpstr>PowerPoint Presentation</vt:lpstr>
      <vt:lpstr>Listening to Stories literacy benefits that children can gain from listening to oral storytelling include </vt:lpstr>
      <vt:lpstr>An under-researched area</vt:lpstr>
      <vt:lpstr>Oracy and Literacy</vt:lpstr>
      <vt:lpstr>Simple developmental model of writing</vt:lpstr>
      <vt:lpstr>Oracy and Literacy: consider the following quotes</vt:lpstr>
      <vt:lpstr>Social Engagement (towards dialogic storytelling)</vt:lpstr>
      <vt:lpstr>Storytelling as conversation; Storytelling as dialogue</vt:lpstr>
      <vt:lpstr>Shared (conversational) Storytelling</vt:lpstr>
      <vt:lpstr>Individual Performance Storytelling</vt:lpstr>
      <vt:lpstr>Individual Performance Storytelling</vt:lpstr>
      <vt:lpstr>Shared (conversational) Storytelling</vt:lpstr>
      <vt:lpstr>Shared Performance Storytelling</vt:lpstr>
      <vt:lpstr>Cultural Engagement</vt:lpstr>
      <vt:lpstr>Story and Culture</vt:lpstr>
      <vt:lpstr>Story and Culture</vt:lpstr>
      <vt:lpstr>Critical Literacy</vt:lpstr>
      <vt:lpstr>Everyone is a storyteller</vt:lpstr>
      <vt:lpstr>The Ubiquity of Story</vt:lpstr>
      <vt:lpstr>A Final Word from Gordan Wells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Alastair Daniel</dc:creator>
  <cp:lastModifiedBy>Mary Anderson</cp:lastModifiedBy>
  <cp:revision>132</cp:revision>
  <dcterms:created xsi:type="dcterms:W3CDTF">2018-10-24T08:19:38Z</dcterms:created>
  <dcterms:modified xsi:type="dcterms:W3CDTF">2018-12-12T15:29:29Z</dcterms:modified>
</cp:coreProperties>
</file>